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1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3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45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6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5763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2916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068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221" algn="l" defTabSz="91430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kanová Helena" initials="MH" lastIdx="14" clrIdx="0"/>
  <p:cmAuthor id="7" name="mikhel" initials="HM" lastIdx="1" clrIdx="7"/>
  <p:cmAuthor id="1" name="Eva Buršíková" initials="EB" lastIdx="7" clrIdx="1"/>
  <p:cmAuthor id="8" name="Linda Prokešová" initials="LP" lastIdx="1" clrIdx="8"/>
  <p:cmAuthor id="2" name="Svobodová Michaela" initials="SM" lastIdx="15" clrIdx="2"/>
  <p:cmAuthor id="3" name="Jiří Čížek" initials="JČ" lastIdx="8" clrIdx="3"/>
  <p:cmAuthor id="4" name="Šimlová Markéta" initials="ŠM" lastIdx="2" clrIdx="4"/>
  <p:cmAuthor id="5" name="Work" initials="W." lastIdx="16" clrIdx="5"/>
  <p:cmAuthor id="6" name="*" initials="*" lastIdx="4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893C6"/>
    <a:srgbClr val="4F81BD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40" autoAdjust="0"/>
    <p:restoredTop sz="84096" autoAdjust="0"/>
  </p:normalViewPr>
  <p:slideViewPr>
    <p:cSldViewPr>
      <p:cViewPr varScale="1">
        <p:scale>
          <a:sx n="109" d="100"/>
          <a:sy n="109" d="100"/>
        </p:scale>
        <p:origin x="21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66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3306" y="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1098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1098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011B55-3E90-4363-B8E4-CB3F66A1D3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0340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1098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6BD8E2-5944-4D84-9527-C218C616EDDC}" type="datetimeFigureOut">
              <a:rPr lang="cs-CZ"/>
              <a:pPr>
                <a:defRPr/>
              </a:pPr>
              <a:t>18.11.2021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606" y="4715710"/>
            <a:ext cx="5438464" cy="4466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1098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61B4B67-C6B9-4C5E-B168-C4F4934E08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7610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5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</a:t>
            </a:fld>
            <a:endParaRPr lang="cs-CZ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</a:t>
            </a:fld>
            <a:endParaRPr lang="cs-CZ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154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44675"/>
            <a:ext cx="56165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6" y="692151"/>
            <a:ext cx="14398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7667" y="6165850"/>
            <a:ext cx="8350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6165850"/>
            <a:ext cx="227965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403351" y="3141663"/>
            <a:ext cx="7208838" cy="1150937"/>
          </a:xfrm>
          <a:prstGeom prst="rect">
            <a:avLst/>
          </a:prstGeom>
        </p:spPr>
        <p:txBody>
          <a:bodyPr lIns="91431" tIns="45715" rIns="91431" bIns="45715"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00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7056784" cy="1296144"/>
          </a:xfrm>
          <a:prstGeom prst="rect">
            <a:avLst/>
          </a:prstGeom>
        </p:spPr>
        <p:txBody>
          <a:bodyPr lIns="91431" tIns="45715" rIns="91431" bIns="45715"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Klepnutím lze upravit styl předlohy podnadpisů.</a:t>
            </a:r>
            <a:endParaRPr lang="cs-CZ" dirty="0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403648" y="1988840"/>
            <a:ext cx="7283152" cy="1080120"/>
          </a:xfrm>
          <a:prstGeom prst="rect">
            <a:avLst/>
          </a:prstGeom>
        </p:spPr>
        <p:txBody>
          <a:bodyPr lIns="91431" tIns="45715" rIns="91431" bIns="45715"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Klepnutím lze upravit styl předlohy nadpisů.</a:t>
            </a:r>
            <a:endParaRPr lang="cs-CZ" dirty="0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608512"/>
          </a:xfrm>
          <a:prstGeom prst="rect">
            <a:avLst/>
          </a:prstGeom>
        </p:spPr>
        <p:txBody>
          <a:bodyPr lIns="91431" tIns="45715" rIns="91431" bIns="45715">
            <a:normAutofit/>
          </a:bodyPr>
          <a:lstStyle>
            <a:lvl1pPr algn="l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 dirty="0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cs-CZ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504056"/>
          </a:xfrm>
          <a:prstGeom prst="rect">
            <a:avLst/>
          </a:prstGeom>
        </p:spPr>
        <p:txBody>
          <a:bodyPr lIns="91431" tIns="45715" rIns="91431" bIns="45715" anchor="t"/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44675"/>
            <a:ext cx="56165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7667" y="6165850"/>
            <a:ext cx="8350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6165850"/>
            <a:ext cx="227965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6" y="692151"/>
            <a:ext cx="14398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0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5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64" indent="-3428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39" indent="-228576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6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6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8" indent="-228576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6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1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odnadpis 1"/>
          <p:cNvSpPr>
            <a:spLocks noGrp="1"/>
          </p:cNvSpPr>
          <p:nvPr>
            <p:ph type="subTitle" idx="1"/>
          </p:nvPr>
        </p:nvSpPr>
        <p:spPr bwMode="auto">
          <a:xfrm>
            <a:off x="683568" y="4437112"/>
            <a:ext cx="7776864" cy="1296144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23. listopadu 2021</a:t>
            </a:r>
          </a:p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Praha</a:t>
            </a:r>
          </a:p>
        </p:txBody>
      </p:sp>
      <p:sp>
        <p:nvSpPr>
          <p:cNvPr id="4099" name="Nadpis 2"/>
          <p:cNvSpPr>
            <a:spLocks noGrp="1"/>
          </p:cNvSpPr>
          <p:nvPr>
            <p:ph type="title"/>
          </p:nvPr>
        </p:nvSpPr>
        <p:spPr bwMode="auto">
          <a:xfrm>
            <a:off x="683568" y="1988840"/>
            <a:ext cx="8003232" cy="2232248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cs-CZ" dirty="0">
                <a:latin typeface="Arial" charset="0"/>
                <a:cs typeface="Arial" charset="0"/>
              </a:rPr>
              <a:t>Představení Ročního komunikačního plánu OPTP a MMR-NOK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D9AF826D-564B-43D2-AF9F-E17714554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b="1" i="1" dirty="0">
                <a:solidFill>
                  <a:srgbClr val="000099"/>
                </a:solidFill>
              </a:rPr>
              <a:t>Posilování absorpční kapacity prostřednictvím</a:t>
            </a:r>
          </a:p>
          <a:p>
            <a:r>
              <a:rPr lang="cs-CZ" b="1" i="1" dirty="0">
                <a:solidFill>
                  <a:srgbClr val="000099"/>
                </a:solidFill>
              </a:rPr>
              <a:t>regionálních </a:t>
            </a:r>
            <a:r>
              <a:rPr lang="cs-CZ" b="1" i="1" dirty="0" err="1">
                <a:solidFill>
                  <a:srgbClr val="000099"/>
                </a:solidFill>
              </a:rPr>
              <a:t>Eurocenter</a:t>
            </a:r>
            <a:r>
              <a:rPr lang="cs-CZ" b="1" i="1" dirty="0">
                <a:solidFill>
                  <a:srgbClr val="000099"/>
                </a:solidFill>
              </a:rPr>
              <a:t> a linky Eurofon </a:t>
            </a:r>
            <a:endParaRPr lang="cs-CZ" i="1" dirty="0">
              <a:solidFill>
                <a:srgbClr val="000099"/>
              </a:solidFill>
            </a:endParaRPr>
          </a:p>
          <a:p>
            <a:endParaRPr lang="cs-CZ" dirty="0"/>
          </a:p>
          <a:p>
            <a:r>
              <a:rPr lang="cs-CZ" b="1" dirty="0">
                <a:solidFill>
                  <a:srgbClr val="000099"/>
                </a:solidFill>
              </a:rPr>
              <a:t>Regionální síť </a:t>
            </a:r>
            <a:r>
              <a:rPr lang="cs-CZ" b="1" dirty="0" err="1">
                <a:solidFill>
                  <a:srgbClr val="000099"/>
                </a:solidFill>
              </a:rPr>
              <a:t>Eurocenter</a:t>
            </a:r>
            <a:r>
              <a:rPr lang="cs-CZ" b="1" dirty="0">
                <a:solidFill>
                  <a:srgbClr val="000099"/>
                </a:solidFill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cs-CZ" dirty="0"/>
              <a:t>pokračování pořádání seminářů pro žadatele a příjemce</a:t>
            </a:r>
          </a:p>
          <a:p>
            <a:pPr marL="457200" indent="-457200">
              <a:buFontTx/>
              <a:buChar char="-"/>
            </a:pPr>
            <a:r>
              <a:rPr lang="cs-CZ" dirty="0"/>
              <a:t>poskytování konzultací k primárním projektovým záměrům.</a:t>
            </a:r>
          </a:p>
          <a:p>
            <a:endParaRPr lang="cs-CZ" dirty="0"/>
          </a:p>
          <a:p>
            <a:r>
              <a:rPr lang="cs-CZ" b="1" dirty="0">
                <a:solidFill>
                  <a:srgbClr val="000099"/>
                </a:solidFill>
              </a:rPr>
              <a:t>Linka Eurofon (800 200 200):</a:t>
            </a:r>
          </a:p>
          <a:p>
            <a:pPr marL="457200" indent="-457200">
              <a:buFontTx/>
              <a:buChar char="-"/>
            </a:pPr>
            <a:r>
              <a:rPr lang="cs-CZ" dirty="0"/>
              <a:t>provozována ve spolupráci s Úřadem vlády ČR</a:t>
            </a:r>
          </a:p>
          <a:p>
            <a:pPr marL="457200" indent="-457200">
              <a:buFontTx/>
              <a:buChar char="-"/>
            </a:pPr>
            <a:r>
              <a:rPr lang="cs-CZ" dirty="0"/>
              <a:t>poskytuje tazatelům odpovědi na široké spektrum dotazů z oblasti ESI fondů a EU. </a:t>
            </a:r>
          </a:p>
          <a:p>
            <a:pPr marL="457200" indent="-457200">
              <a:buFontTx/>
              <a:buChar char="-"/>
            </a:pPr>
            <a:r>
              <a:rPr lang="cs-CZ" dirty="0"/>
              <a:t>Tazatelé mohou své dotazy pokládat buď telefonicky (bezplatně díky telefonní předvolbě 800), nebo prostřednictvím e-mailu, či on-line chatu umístěného na zastřešujícím webovém portálu www.DotaceEU.cz. 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697BF398-48AB-4D7E-AB66-733A47BD9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Hlavní témata a aktivity – Absorpční kapacita</a:t>
            </a:r>
          </a:p>
        </p:txBody>
      </p:sp>
    </p:spTree>
    <p:extLst>
      <p:ext uri="{BB962C8B-B14F-4D97-AF65-F5344CB8AC3E}">
        <p14:creationId xmlns:p14="http://schemas.microsoft.com/office/powerpoint/2010/main" val="1335145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B39AC5A3-0430-47CD-B0EB-109293297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368" y="1628800"/>
            <a:ext cx="8291264" cy="3888432"/>
          </a:xfrm>
        </p:spPr>
        <p:txBody>
          <a:bodyPr/>
          <a:lstStyle/>
          <a:p>
            <a:r>
              <a:rPr lang="cs-CZ" sz="2000" b="1" i="1" dirty="0">
                <a:solidFill>
                  <a:srgbClr val="000099"/>
                </a:solidFill>
              </a:rPr>
              <a:t>Ostatní průběžné aktivity:</a:t>
            </a:r>
          </a:p>
          <a:p>
            <a:r>
              <a:rPr lang="cs-CZ" sz="2000" i="1" dirty="0">
                <a:solidFill>
                  <a:srgbClr val="000099"/>
                </a:solidFill>
              </a:rPr>
              <a:t> -   </a:t>
            </a:r>
            <a:r>
              <a:rPr lang="cs-CZ" sz="2000" b="1" i="1" dirty="0"/>
              <a:t>Provoz zastřešujícího webového portálu Dotace EU.cz </a:t>
            </a:r>
            <a:r>
              <a:rPr lang="cs-CZ" sz="2000" dirty="0"/>
              <a:t>(úprava pro ostrý start PO 2021-2027)</a:t>
            </a:r>
          </a:p>
          <a:p>
            <a:pPr marL="342900" indent="-342900">
              <a:buFontTx/>
              <a:buChar char="-"/>
            </a:pPr>
            <a:r>
              <a:rPr lang="cs-CZ" sz="2000" b="1" i="1" dirty="0"/>
              <a:t>Průběžná on-line komunikace </a:t>
            </a:r>
            <a:r>
              <a:rPr lang="cs-CZ" sz="2000" dirty="0"/>
              <a:t>(</a:t>
            </a:r>
            <a:r>
              <a:rPr lang="cs-CZ" sz="2000" dirty="0" err="1"/>
              <a:t>mikrosoutěže</a:t>
            </a:r>
            <a:r>
              <a:rPr lang="cs-CZ" sz="2000" dirty="0"/>
              <a:t>, propagace eventů…, atd.)</a:t>
            </a:r>
          </a:p>
          <a:p>
            <a:pPr marL="342900" indent="-342900">
              <a:buFontTx/>
              <a:buChar char="-"/>
            </a:pPr>
            <a:r>
              <a:rPr lang="cs-CZ" sz="2000" b="1" i="1" dirty="0"/>
              <a:t>Rozšiřování fotografické databáze projektů </a:t>
            </a:r>
            <a:r>
              <a:rPr lang="cs-CZ" sz="2000" dirty="0"/>
              <a:t>(následně využíváno k další propagaci)</a:t>
            </a:r>
          </a:p>
          <a:p>
            <a:pPr marL="342900" indent="-342900">
              <a:buFontTx/>
              <a:buChar char="-"/>
            </a:pPr>
            <a:r>
              <a:rPr lang="cs-CZ" sz="2000" b="1" i="1" dirty="0"/>
              <a:t>Tiskoviny</a:t>
            </a:r>
            <a:r>
              <a:rPr lang="cs-CZ" sz="2000" i="1" dirty="0"/>
              <a:t> </a:t>
            </a:r>
            <a:r>
              <a:rPr lang="cs-CZ" sz="2000" dirty="0"/>
              <a:t>(např. Abeceda fondů EU pro PO 2021-2027)</a:t>
            </a:r>
          </a:p>
          <a:p>
            <a:pPr marL="342900" indent="-342900">
              <a:buFontTx/>
              <a:buChar char="-"/>
            </a:pPr>
            <a:r>
              <a:rPr lang="cs-CZ" sz="2000" b="1" i="1" dirty="0"/>
              <a:t>Tvorba nové virtuální reality s tématikou fondů EU</a:t>
            </a:r>
            <a:r>
              <a:rPr lang="cs-CZ" sz="2000" i="1" dirty="0"/>
              <a:t> </a:t>
            </a:r>
            <a:r>
              <a:rPr lang="cs-CZ" sz="2000" dirty="0"/>
              <a:t>(užití na eventech)</a:t>
            </a:r>
          </a:p>
          <a:p>
            <a:pPr marL="342900" indent="-342900">
              <a:buFontTx/>
              <a:buChar char="-"/>
            </a:pPr>
            <a:r>
              <a:rPr lang="cs-CZ" sz="2000" b="1" i="1" dirty="0"/>
              <a:t>Propagační předměty </a:t>
            </a:r>
          </a:p>
          <a:p>
            <a:pPr marL="342900" indent="-342900">
              <a:buFontTx/>
              <a:buChar char="-"/>
            </a:pPr>
            <a:endParaRPr lang="cs-CZ" sz="2000" b="1" i="1" dirty="0">
              <a:solidFill>
                <a:srgbClr val="000099"/>
              </a:solidFill>
            </a:endParaRPr>
          </a:p>
          <a:p>
            <a:pPr marL="342900" indent="-342900">
              <a:buFontTx/>
              <a:buChar char="-"/>
            </a:pPr>
            <a:endParaRPr lang="cs-CZ" sz="2000" b="1" i="1" dirty="0">
              <a:solidFill>
                <a:srgbClr val="000099"/>
              </a:solidFill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19E3CF3-2451-4AAC-97C3-84B59D4EE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Hlavní témata a aktivity – průřezové aktivity</a:t>
            </a:r>
          </a:p>
        </p:txBody>
      </p:sp>
    </p:spTree>
    <p:extLst>
      <p:ext uri="{BB962C8B-B14F-4D97-AF65-F5344CB8AC3E}">
        <p14:creationId xmlns:p14="http://schemas.microsoft.com/office/powerpoint/2010/main" val="336966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44DE6450-34DE-4FC6-B5B7-560C09A02C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2091" y="1402769"/>
            <a:ext cx="7944709" cy="4052461"/>
          </a:xfrm>
          <a:prstGeom prst="rect">
            <a:avLst/>
          </a:prstGeom>
        </p:spPr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9BEC5893-8486-4F70-AB45-4A02F3E98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Celkové rozpočet na rok 2022</a:t>
            </a:r>
          </a:p>
        </p:txBody>
      </p:sp>
    </p:spTree>
    <p:extLst>
      <p:ext uri="{BB962C8B-B14F-4D97-AF65-F5344CB8AC3E}">
        <p14:creationId xmlns:p14="http://schemas.microsoft.com/office/powerpoint/2010/main" val="548599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88127D4-5639-49BD-81C5-ACEF0DD22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852936"/>
            <a:ext cx="8291264" cy="1152128"/>
          </a:xfrm>
        </p:spPr>
        <p:txBody>
          <a:bodyPr/>
          <a:lstStyle/>
          <a:p>
            <a:pPr algn="ctr"/>
            <a:r>
              <a:rPr lang="cs-CZ" sz="4400" b="1" dirty="0">
                <a:solidFill>
                  <a:srgbClr val="000099"/>
                </a:solidFill>
              </a:rPr>
              <a:t>Děkuji za pozornost.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033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91264" cy="648072"/>
          </a:xfrm>
        </p:spPr>
        <p:txBody>
          <a:bodyPr/>
          <a:lstStyle/>
          <a:p>
            <a:pPr algn="ctr"/>
            <a:r>
              <a:rPr lang="cs-CZ" sz="3600" dirty="0"/>
              <a:t>Top komunikační aktivity roku 2021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8424936" cy="4824536"/>
          </a:xfrm>
        </p:spPr>
        <p:txBody>
          <a:bodyPr>
            <a:normAutofit/>
          </a:bodyPr>
          <a:lstStyle/>
          <a:p>
            <a:pPr marL="342893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rgbClr val="000099"/>
                </a:solidFill>
              </a:rPr>
              <a:t>Dny otevřených dveří na projektech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Pokračování úspěšné komunikační aktivity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Velký zájem i přes pokračující </a:t>
            </a:r>
            <a:r>
              <a:rPr lang="cs-CZ" sz="1500" b="1" dirty="0" err="1"/>
              <a:t>covid</a:t>
            </a:r>
            <a:r>
              <a:rPr lang="cs-CZ" sz="1500" b="1" dirty="0"/>
              <a:t> pandemii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Zrealizováno 8 akcí, např. v :</a:t>
            </a:r>
          </a:p>
          <a:p>
            <a:pPr marL="1142911" lvl="2" indent="-285750">
              <a:buFont typeface="Arial" panose="020B0604020202020204" pitchFamily="34" charset="0"/>
              <a:buChar char="•"/>
            </a:pPr>
            <a:r>
              <a:rPr lang="cs-CZ" sz="1350" b="1" dirty="0" err="1"/>
              <a:t>Archeoparku</a:t>
            </a:r>
            <a:r>
              <a:rPr lang="cs-CZ" sz="1350" b="1" dirty="0"/>
              <a:t> Pavlov, Kostele a minipivovaru Neratov, </a:t>
            </a:r>
          </a:p>
          <a:p>
            <a:pPr marL="857161" lvl="2" indent="0"/>
            <a:r>
              <a:rPr lang="cs-CZ" sz="1350" b="1" dirty="0"/>
              <a:t>      nebo </a:t>
            </a:r>
            <a:r>
              <a:rPr lang="cs-CZ" sz="1350" b="1" dirty="0" err="1"/>
              <a:t>Biostatku</a:t>
            </a:r>
            <a:r>
              <a:rPr lang="cs-CZ" sz="1350" b="1" dirty="0"/>
              <a:t> </a:t>
            </a:r>
            <a:r>
              <a:rPr lang="cs-CZ" sz="1350" b="1" dirty="0" err="1"/>
              <a:t>Bemagro</a:t>
            </a:r>
            <a:endParaRPr lang="cs-CZ" sz="1350" b="1" dirty="0"/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 Celkem akce navštívilo více jak 8,5 tisíce lidí</a:t>
            </a:r>
          </a:p>
          <a:p>
            <a:pPr marL="457152" lvl="1" indent="0"/>
            <a:endParaRPr lang="cs-CZ" sz="1500" b="1" dirty="0"/>
          </a:p>
          <a:p>
            <a:pPr marL="342893" lvl="1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rgbClr val="000099"/>
                </a:solidFill>
              </a:rPr>
              <a:t>Online Dny otevřených dveří „Kde fondy EU pomáhají“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Nová komunikační aktivita vzniklá pro </a:t>
            </a:r>
          </a:p>
          <a:p>
            <a:pPr marL="457152" lvl="2" indent="0"/>
            <a:r>
              <a:rPr lang="cs-CZ" sz="1500" b="1" dirty="0"/>
              <a:t>     „</a:t>
            </a:r>
            <a:r>
              <a:rPr lang="cs-CZ" sz="1500" b="1" dirty="0" err="1"/>
              <a:t>covidovou</a:t>
            </a:r>
            <a:r>
              <a:rPr lang="cs-CZ" sz="1500" b="1" dirty="0"/>
              <a:t> dobu“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Představeny projekty již ze 4 měst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Představení vždy cca 8 projektů během dvou-</a:t>
            </a:r>
          </a:p>
          <a:p>
            <a:pPr marL="457152" lvl="2" indent="0"/>
            <a:r>
              <a:rPr lang="cs-CZ" sz="1500" b="1" dirty="0"/>
              <a:t>     hodinového živě vysílaného živého přenosu na YT </a:t>
            </a:r>
          </a:p>
          <a:p>
            <a:pPr marL="457152" lvl="2" indent="0"/>
            <a:r>
              <a:rPr lang="cs-CZ" sz="1500" b="1" dirty="0"/>
              <a:t>     a Facebooku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Cílíme i na shlédnutí ze záznamu, která úspěšně </a:t>
            </a:r>
          </a:p>
          <a:p>
            <a:pPr marL="457152" lvl="2" indent="0"/>
            <a:r>
              <a:rPr lang="cs-CZ" sz="1500" b="1" dirty="0"/>
              <a:t>     rostou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400" b="1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CB5D92E-023D-4027-BB12-31F937027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340769"/>
            <a:ext cx="2694702" cy="199495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D9E9E56-52E9-45A3-B29D-BE7D13B37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4010180"/>
            <a:ext cx="2864066" cy="17230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D37A2C3D-3B11-4B0C-91F9-CC923065C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rgbClr val="000099"/>
                </a:solidFill>
              </a:rPr>
              <a:t>Přílohy v Deníku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Pokračující spolupráce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Každý měsíc ve 4 regionálních mutacích představeno </a:t>
            </a:r>
          </a:p>
          <a:p>
            <a:pPr marL="400009" lvl="1" indent="0"/>
            <a:r>
              <a:rPr lang="cs-CZ" sz="1600" b="1" dirty="0"/>
              <a:t>        vždy několik úspěšných projektů z regionů</a:t>
            </a:r>
          </a:p>
          <a:p>
            <a:pPr marL="400009" lvl="1" indent="0"/>
            <a:endParaRPr lang="cs-CZ" sz="16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000" b="1" dirty="0" err="1">
                <a:solidFill>
                  <a:srgbClr val="000099"/>
                </a:solidFill>
              </a:rPr>
              <a:t>Podcasty</a:t>
            </a:r>
            <a:r>
              <a:rPr lang="cs-CZ" sz="2000" b="1" dirty="0">
                <a:solidFill>
                  <a:srgbClr val="000099"/>
                </a:solidFill>
              </a:rPr>
              <a:t> Evropské fondy 2021-27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nová aktivita v roce 2021 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Představeny podrobně všechny nové programy ve 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spolupráci s jednotlivými ŘO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Pokračujeme v horizontálních tématech: projektové </a:t>
            </a:r>
          </a:p>
          <a:p>
            <a:pPr marL="400009" lvl="1" indent="0"/>
            <a:r>
              <a:rPr lang="cs-CZ" sz="1600" b="1" dirty="0"/>
              <a:t>        a finanční řízení, evaluace</a:t>
            </a:r>
          </a:p>
          <a:p>
            <a:pPr marL="857209" lvl="1" indent="-457200">
              <a:buFont typeface="Arial" panose="020B0604020202020204" pitchFamily="34" charset="0"/>
              <a:buChar char="•"/>
            </a:pPr>
            <a:r>
              <a:rPr lang="cs-CZ" sz="1600" b="1" dirty="0"/>
              <a:t>Do konce roku ještě vyjde i první </a:t>
            </a:r>
            <a:r>
              <a:rPr lang="cs-CZ" sz="1600" b="1" dirty="0" err="1"/>
              <a:t>podcast</a:t>
            </a:r>
            <a:r>
              <a:rPr lang="cs-CZ" sz="1600" b="1" dirty="0"/>
              <a:t> s příjemci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68A4DF0F-9E11-4B12-9FA3-9DF194A4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600" dirty="0"/>
              <a:t>Top komunikační aktivity roku 2021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3486A00-48A9-40E5-A262-96FDEFE06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1340768"/>
            <a:ext cx="2424817" cy="179305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37B98D7-B656-4A6D-A83B-700532F90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188" y="3611869"/>
            <a:ext cx="2392887" cy="19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0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BD8369F0-7090-4521-801B-32ACBF690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244" y="2204864"/>
            <a:ext cx="8291264" cy="3384376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Udržení</a:t>
            </a:r>
            <a:r>
              <a:rPr lang="cs-CZ" b="1" dirty="0"/>
              <a:t> vysokého povědomí o evropských fondech </a:t>
            </a:r>
            <a:r>
              <a:rPr lang="cs-CZ" dirty="0"/>
              <a:t>u široké veřejnosti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Posílení</a:t>
            </a:r>
            <a:r>
              <a:rPr lang="cs-CZ" b="1" dirty="0"/>
              <a:t> pozitivního vnímání </a:t>
            </a:r>
            <a:r>
              <a:rPr lang="cs-CZ" dirty="0"/>
              <a:t>přínosů podpořených </a:t>
            </a:r>
            <a:r>
              <a:rPr lang="cs-CZ" b="1" dirty="0"/>
              <a:t>projektů</a:t>
            </a:r>
            <a:endParaRPr lang="cs-CZ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Pokrytí „ostrého“</a:t>
            </a:r>
            <a:r>
              <a:rPr lang="cs-CZ" b="1" dirty="0"/>
              <a:t> startu nového programového období </a:t>
            </a:r>
            <a:r>
              <a:rPr lang="cs-CZ" dirty="0"/>
              <a:t>2021-2027.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CAEA33B1-E2FC-4E3D-AD9A-E5B5B50AC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1008112"/>
          </a:xfrm>
        </p:spPr>
        <p:txBody>
          <a:bodyPr/>
          <a:lstStyle/>
          <a:p>
            <a:pPr algn="ctr"/>
            <a:r>
              <a:rPr lang="cs-CZ" dirty="0"/>
              <a:t>Cíle komunikace na rok 2022 obecně</a:t>
            </a:r>
          </a:p>
        </p:txBody>
      </p:sp>
    </p:spTree>
    <p:extLst>
      <p:ext uri="{BB962C8B-B14F-4D97-AF65-F5344CB8AC3E}">
        <p14:creationId xmlns:p14="http://schemas.microsoft.com/office/powerpoint/2010/main" val="824982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4DCE1C29-FC8E-4F5E-A020-76EC5379B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4680520"/>
          </a:xfrm>
        </p:spPr>
        <p:txBody>
          <a:bodyPr>
            <a:normAutofit fontScale="62500" lnSpcReduction="20000"/>
          </a:bodyPr>
          <a:lstStyle/>
          <a:p>
            <a:r>
              <a:rPr lang="cs-CZ" sz="3400" b="1" i="1" dirty="0">
                <a:solidFill>
                  <a:srgbClr val="000099"/>
                </a:solidFill>
              </a:rPr>
              <a:t>100 000 projektů pro lepší Česko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Pokračování konceptu animované kampaně, tentokrát se zaměřením na oblast životního prostředí (1.pol. roku 2022)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On-line kampaň na oblasti zaměstnanost a sociální záležitosti (2. pol. roku 2022)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2600" b="1" dirty="0"/>
          </a:p>
          <a:p>
            <a:r>
              <a:rPr lang="cs-CZ" sz="3400" b="1" i="1" dirty="0">
                <a:solidFill>
                  <a:srgbClr val="000099"/>
                </a:solidFill>
              </a:rPr>
              <a:t>Kde fondy EU pomáhají…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Představování konkrétních úspěšných projektů v regionech formou eventů a on-line eventů v průběhu celého roku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Doplňkově soutěže na sociálních sítích</a:t>
            </a:r>
          </a:p>
          <a:p>
            <a:pPr marL="0" indent="0"/>
            <a:endParaRPr lang="cs-CZ" sz="2600" b="1" dirty="0"/>
          </a:p>
          <a:p>
            <a:pPr marL="0" indent="0"/>
            <a:r>
              <a:rPr lang="cs-CZ" sz="3400" b="1" i="1" dirty="0">
                <a:solidFill>
                  <a:srgbClr val="000099"/>
                </a:solidFill>
              </a:rPr>
              <a:t>Start programového období 2021-2027 a edukace o finančních nástrojích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Výběrem vhodných komunikačních nástrojů a PR aktivit zdůrazníme přípravu a očekávaný start dalšího programového období, a to především vůči odborné veřejnosti a budoucím žadatelům a příjemcům.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600" b="1" dirty="0"/>
              <a:t>Zejména půjde o: úpravu webu, realizace seminářů, </a:t>
            </a:r>
            <a:r>
              <a:rPr lang="cs-CZ" sz="2600" b="1" dirty="0" err="1"/>
              <a:t>podcasty</a:t>
            </a:r>
            <a:r>
              <a:rPr lang="cs-CZ" sz="2600" b="1" dirty="0"/>
              <a:t> a přílohy</a:t>
            </a:r>
          </a:p>
          <a:p>
            <a:pPr marL="0" indent="0"/>
            <a:r>
              <a:rPr lang="cs-CZ" sz="2600" b="1" dirty="0"/>
              <a:t>        v tisku</a:t>
            </a:r>
            <a:endParaRPr lang="cs-CZ" sz="2000" b="1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3FC770C-DA9E-4774-A07A-EE3205015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Komunikační témata a cíle</a:t>
            </a:r>
          </a:p>
        </p:txBody>
      </p:sp>
    </p:spTree>
    <p:extLst>
      <p:ext uri="{BB962C8B-B14F-4D97-AF65-F5344CB8AC3E}">
        <p14:creationId xmlns:p14="http://schemas.microsoft.com/office/powerpoint/2010/main" val="3420563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7D4A3D64-7757-4DF8-A4EB-8FEDE3BFA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000" b="1" i="1" dirty="0">
                <a:solidFill>
                  <a:srgbClr val="000099"/>
                </a:solidFill>
              </a:rPr>
              <a:t>     Podrobnější segmentace cílové skupiny široká veřejnost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200" dirty="0"/>
              <a:t>Při výrobě kampaně a při plánování nákupu médií </a:t>
            </a:r>
            <a:r>
              <a:rPr lang="cs-CZ" sz="1200" b="1" dirty="0"/>
              <a:t>se zaměříme na skupinu „</a:t>
            </a:r>
            <a:r>
              <a:rPr lang="cs-CZ" sz="1200" b="1" dirty="0" err="1"/>
              <a:t>přesvědčitelných</a:t>
            </a:r>
            <a:r>
              <a:rPr lang="cs-CZ" sz="1200" dirty="0"/>
              <a:t>“, kteří</a:t>
            </a:r>
          </a:p>
          <a:p>
            <a:pPr marL="0" indent="0"/>
            <a:r>
              <a:rPr lang="cs-CZ" sz="1200" dirty="0"/>
              <a:t>         zaujímají neutrální postoj nebo mají negativní vztah k EU, ale připouštějí změnu.</a:t>
            </a:r>
          </a:p>
          <a:p>
            <a:endParaRPr lang="cs-CZ" sz="1200" dirty="0"/>
          </a:p>
          <a:p>
            <a:r>
              <a:rPr lang="cs-CZ" sz="2000" b="1" i="1" dirty="0">
                <a:solidFill>
                  <a:srgbClr val="000099"/>
                </a:solidFill>
              </a:rPr>
              <a:t>     Hlavní roli v </a:t>
            </a:r>
            <a:r>
              <a:rPr lang="cs-CZ" sz="2000" b="1" i="1" dirty="0" err="1">
                <a:solidFill>
                  <a:srgbClr val="000099"/>
                </a:solidFill>
              </a:rPr>
              <a:t>mediamixu</a:t>
            </a:r>
            <a:r>
              <a:rPr lang="cs-CZ" sz="2000" b="1" i="1" dirty="0">
                <a:solidFill>
                  <a:srgbClr val="000099"/>
                </a:solidFill>
              </a:rPr>
              <a:t> má stále televize, dorovnává ji význam digitálních médií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200" dirty="0"/>
              <a:t>Vhodně naplánované využití TV média přináší potřebné povědomí o kampani, zvolené problematice a</a:t>
            </a:r>
          </a:p>
          <a:p>
            <a:r>
              <a:rPr lang="cs-CZ" sz="1200" dirty="0"/>
              <a:t>         vzhledem k obtížnosti zajištění pozitivních příběhů v hlavním vysílacím čase.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200" dirty="0"/>
              <a:t>Ve druhé polovině roku 2022 pak zvýšíme frekvenci zásahu široké veřejnosti nasazením online kampaně s</a:t>
            </a:r>
          </a:p>
          <a:p>
            <a:r>
              <a:rPr lang="cs-CZ" sz="1200" dirty="0"/>
              <a:t>         tematikou ESF projektů</a:t>
            </a:r>
          </a:p>
          <a:p>
            <a:endParaRPr lang="cs-CZ" sz="1200" dirty="0"/>
          </a:p>
          <a:p>
            <a:r>
              <a:rPr lang="cs-CZ" sz="2000" b="1" i="1" dirty="0">
                <a:solidFill>
                  <a:srgbClr val="000099"/>
                </a:solidFill>
              </a:rPr>
              <a:t>     Lidé vyžadují více informací, pozitivně reagují na konkrétní příklady projektů (= důkazy) a oceňují přímou komunikaci (eventy)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200" dirty="0"/>
              <a:t>O užitečnosti komunikace o evropských fondech a přínosu podpořených projektů je přesvědčeno 89 % respondentů dotazníkového šetření (60 % rozhodně ano + 29 % spíše ano).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200" dirty="0"/>
              <a:t>Posílena bude „důkazní“ část i na sociálních sítích, kde budeme zobrazovat</a:t>
            </a:r>
          </a:p>
          <a:p>
            <a:r>
              <a:rPr lang="cs-CZ" sz="1200" dirty="0"/>
              <a:t>        konkrétní podpořené projekty v okolí respondenta. 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C252BDE-52A2-4402-AB08-68BB37232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Východiska zohledněná při přípravě </a:t>
            </a:r>
            <a:r>
              <a:rPr lang="cs-CZ" sz="2800" dirty="0" err="1"/>
              <a:t>RKoP</a:t>
            </a:r>
            <a:r>
              <a:rPr lang="cs-CZ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140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7F785335-7379-4200-B485-ADCEB4D6E1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52120" y="1412776"/>
            <a:ext cx="3265092" cy="4608512"/>
          </a:xfrm>
          <a:prstGeom prst="rect">
            <a:avLst/>
          </a:prstGeom>
        </p:spPr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AFD0A6F6-0536-4338-95A4-7D56EFBE4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Hlavní témata a aktivity - kampaně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B101070-D4B7-4A96-A63E-2EE7DE18A55D}"/>
              </a:ext>
            </a:extLst>
          </p:cNvPr>
          <p:cNvSpPr txBox="1"/>
          <p:nvPr/>
        </p:nvSpPr>
        <p:spPr>
          <a:xfrm>
            <a:off x="216381" y="1412776"/>
            <a:ext cx="532859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Mediální kampaň „100 000 projektů pro lepší / zelené Česko“ </a:t>
            </a:r>
            <a:r>
              <a:rPr lang="cs-CZ" sz="1600" dirty="0"/>
              <a:t>	</a:t>
            </a:r>
          </a:p>
          <a:p>
            <a:pPr algn="just"/>
            <a:r>
              <a:rPr lang="cs-CZ" sz="1600" b="1" dirty="0"/>
              <a:t>Masmediální kampaň </a:t>
            </a:r>
            <a:r>
              <a:rPr lang="cs-CZ" sz="1600" dirty="0"/>
              <a:t>v 1. pololetí roku (TV, tisk, </a:t>
            </a:r>
            <a:r>
              <a:rPr lang="cs-CZ" sz="1600" dirty="0" err="1"/>
              <a:t>outdoor</a:t>
            </a:r>
            <a:r>
              <a:rPr lang="cs-CZ" sz="1600" dirty="0"/>
              <a:t> a digitální média; původně plánovaná na podzim 2018).</a:t>
            </a:r>
          </a:p>
          <a:p>
            <a:r>
              <a:rPr lang="cs-CZ" sz="1600" i="1" dirty="0"/>
              <a:t>Kreativa</a:t>
            </a:r>
            <a:r>
              <a:rPr lang="cs-CZ" sz="1600" dirty="0"/>
              <a:t>: </a:t>
            </a:r>
            <a:r>
              <a:rPr lang="cs-CZ" sz="1600" dirty="0" err="1"/>
              <a:t>McCann</a:t>
            </a:r>
            <a:r>
              <a:rPr lang="cs-CZ" sz="1600" dirty="0"/>
              <a:t> </a:t>
            </a:r>
            <a:r>
              <a:rPr lang="cs-CZ" sz="1600" dirty="0" err="1"/>
              <a:t>Ericson</a:t>
            </a:r>
            <a:r>
              <a:rPr lang="cs-CZ" sz="1600" dirty="0"/>
              <a:t> – již vyrobeno (4, 3 mil. Kč) </a:t>
            </a:r>
          </a:p>
          <a:p>
            <a:r>
              <a:rPr lang="cs-CZ" sz="1600" i="1" dirty="0"/>
              <a:t>Nákup médií</a:t>
            </a:r>
            <a:r>
              <a:rPr lang="cs-CZ" sz="1600" dirty="0"/>
              <a:t>: v přípravě (cca 19,9 mil. Kč)</a:t>
            </a:r>
          </a:p>
          <a:p>
            <a:endParaRPr lang="cs-CZ" sz="1600" dirty="0"/>
          </a:p>
          <a:p>
            <a:r>
              <a:rPr lang="cs-CZ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Navazující kampaň na téma lepší zaměstnanosti a sociálního začleňování</a:t>
            </a:r>
          </a:p>
          <a:p>
            <a:r>
              <a:rPr lang="cs-CZ" sz="1600" dirty="0"/>
              <a:t>On-line kampaň ve druhé polovině roku (kreativa vychází z podkladů od ŘO OPZ) 	</a:t>
            </a:r>
          </a:p>
          <a:p>
            <a:r>
              <a:rPr lang="cs-CZ" sz="1600" i="1" dirty="0"/>
              <a:t>Nákup médií</a:t>
            </a:r>
            <a:r>
              <a:rPr lang="cs-CZ" sz="1600" dirty="0"/>
              <a:t>: cca 3 mil. Kč</a:t>
            </a:r>
          </a:p>
          <a:p>
            <a:endParaRPr lang="cs-CZ" sz="1600" dirty="0"/>
          </a:p>
          <a:p>
            <a:r>
              <a:rPr lang="cs-CZ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Kampaň projekty ITI </a:t>
            </a:r>
          </a:p>
          <a:p>
            <a:r>
              <a:rPr lang="cs-CZ" i="1" dirty="0"/>
              <a:t>Nákup médií</a:t>
            </a:r>
            <a:r>
              <a:rPr lang="cs-CZ" dirty="0"/>
              <a:t>: cca 3 mil. Kč</a:t>
            </a:r>
          </a:p>
          <a:p>
            <a:endParaRPr lang="cs-CZ" b="1" i="1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cs-CZ" b="1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Kampaň „Chytrá cesta ke zdrojům“ o finančních nástrojích </a:t>
            </a:r>
            <a:r>
              <a:rPr lang="cs-CZ" sz="1600" dirty="0"/>
              <a:t>	</a:t>
            </a:r>
          </a:p>
          <a:p>
            <a:r>
              <a:rPr lang="cs-CZ" sz="1600" dirty="0"/>
              <a:t>Nákup médií: cca 6 mil. Kč</a:t>
            </a:r>
          </a:p>
        </p:txBody>
      </p:sp>
    </p:spTree>
    <p:extLst>
      <p:ext uri="{BB962C8B-B14F-4D97-AF65-F5344CB8AC3E}">
        <p14:creationId xmlns:p14="http://schemas.microsoft.com/office/powerpoint/2010/main" val="3915853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B704A01-2DB8-41A3-8BAD-B128D2174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i="1" dirty="0">
                <a:solidFill>
                  <a:srgbClr val="000099"/>
                </a:solidFill>
              </a:rPr>
              <a:t>Pravidelné přílohy v denících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Pokračování osvědčené aktivity v regionálních Denících (od 11/2021 – 1x měsíčně)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V roce 2022 posílené ještě o Blesk =) jiný typ vizuálu =) více obrazově</a:t>
            </a:r>
          </a:p>
          <a:p>
            <a:r>
              <a:rPr lang="cs-CZ" dirty="0"/>
              <a:t>	 (od 11/2021 - 1x za </a:t>
            </a:r>
          </a:p>
          <a:p>
            <a:r>
              <a:rPr lang="cs-CZ" dirty="0"/>
              <a:t>     2 měsíce)	</a:t>
            </a:r>
          </a:p>
          <a:p>
            <a:endParaRPr lang="cs-CZ" dirty="0"/>
          </a:p>
          <a:p>
            <a:r>
              <a:rPr lang="cs-CZ" i="1" dirty="0"/>
              <a:t>Náklady</a:t>
            </a:r>
            <a:r>
              <a:rPr lang="cs-CZ" dirty="0"/>
              <a:t>: cca 4,5 mil. Kč</a:t>
            </a:r>
          </a:p>
          <a:p>
            <a:r>
              <a:rPr lang="cs-CZ" dirty="0"/>
              <a:t> za obě části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59C9A93-0F95-47DE-8FD9-7C73775CE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Hlavní témata a aktivity - přílohy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8D2A311-2FDB-4415-BDEC-9A7A05465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050" y="3524737"/>
            <a:ext cx="3742750" cy="261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75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873574A5-ED99-4013-B034-1A61CBBB5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b="1" i="1" dirty="0">
                <a:solidFill>
                  <a:srgbClr val="000099"/>
                </a:solidFill>
              </a:rPr>
              <a:t>Eventy</a:t>
            </a:r>
          </a:p>
          <a:p>
            <a:pPr marL="457200" indent="-457200">
              <a:buFontTx/>
              <a:buChar char="-"/>
            </a:pPr>
            <a:r>
              <a:rPr lang="cs-CZ" dirty="0"/>
              <a:t>V roce 2021 zrealizováno více jak 80 akcí různých velikostí =) skrze regionální </a:t>
            </a:r>
            <a:r>
              <a:rPr lang="cs-CZ" dirty="0" err="1"/>
              <a:t>Eurocentra</a:t>
            </a:r>
            <a:endParaRPr lang="cs-CZ" dirty="0"/>
          </a:p>
          <a:p>
            <a:pPr marL="457200" indent="-457200">
              <a:buFontTx/>
              <a:buChar char="-"/>
            </a:pPr>
            <a:r>
              <a:rPr lang="cs-CZ" dirty="0"/>
              <a:t>Pokračujeme v roce 2022*, bude se jednat o tyto typy aktivit:</a:t>
            </a:r>
          </a:p>
          <a:p>
            <a:pPr marL="857209" lvl="1" indent="-457200">
              <a:buFontTx/>
              <a:buChar char="-"/>
            </a:pPr>
            <a:r>
              <a:rPr lang="cs-CZ" i="1" dirty="0"/>
              <a:t>Dny otevřených dveří na projektech (8-10x)</a:t>
            </a:r>
          </a:p>
          <a:p>
            <a:pPr marL="857209" lvl="1" indent="-457200">
              <a:buFontTx/>
              <a:buChar char="-"/>
            </a:pPr>
            <a:r>
              <a:rPr lang="cs-CZ" i="1" dirty="0"/>
              <a:t>On-line Dny otevřených dveří (4x)</a:t>
            </a:r>
          </a:p>
          <a:p>
            <a:pPr marL="857209" lvl="1" indent="-457200">
              <a:buFontTx/>
              <a:buChar char="-"/>
            </a:pPr>
            <a:r>
              <a:rPr lang="cs-CZ" i="1" dirty="0"/>
              <a:t>Prezentace na velkých a regionálních hudebních festivalech (10x)</a:t>
            </a:r>
          </a:p>
          <a:p>
            <a:pPr marL="857209" lvl="1" indent="-457200">
              <a:buFontTx/>
              <a:buChar char="-"/>
            </a:pPr>
            <a:r>
              <a:rPr lang="cs-CZ" i="1" dirty="0"/>
              <a:t>Putování po projektech (průběžně po celý rok)</a:t>
            </a:r>
          </a:p>
          <a:p>
            <a:pPr marL="857209" lvl="1" indent="-457200">
              <a:buFontTx/>
              <a:buChar char="-"/>
            </a:pPr>
            <a:r>
              <a:rPr lang="cs-CZ" i="1" dirty="0"/>
              <a:t>Prezentace na regionálních akcích a veletrzích (dle nabídky)</a:t>
            </a:r>
          </a:p>
          <a:p>
            <a:pPr marL="457200" indent="-457200">
              <a:buFontTx/>
              <a:buChar char="-"/>
            </a:pPr>
            <a:r>
              <a:rPr lang="cs-CZ" dirty="0"/>
              <a:t>Celkové náklady: až 17,5 mil. Kč</a:t>
            </a:r>
          </a:p>
          <a:p>
            <a:pPr marL="0" indent="0"/>
            <a:endParaRPr lang="cs-CZ" sz="2100" dirty="0"/>
          </a:p>
          <a:p>
            <a:pPr marL="0" indent="0"/>
            <a:r>
              <a:rPr lang="cs-CZ" sz="2100" dirty="0"/>
              <a:t>* Plánované aktivity zde nejvíce může ovlivnit pokračování pandemie nemoci COVID-19.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BE426088-08AC-44CC-B6C9-0AF17645D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Hlavní témata a aktivity - Eventy</a:t>
            </a:r>
          </a:p>
        </p:txBody>
      </p:sp>
    </p:spTree>
    <p:extLst>
      <p:ext uri="{BB962C8B-B14F-4D97-AF65-F5344CB8AC3E}">
        <p14:creationId xmlns:p14="http://schemas.microsoft.com/office/powerpoint/2010/main" val="4241718839"/>
      </p:ext>
    </p:extLst>
  </p:cSld>
  <p:clrMapOvr>
    <a:masterClrMapping/>
  </p:clrMapOvr>
</p:sld>
</file>

<file path=ppt/theme/theme1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17744</TotalTime>
  <Words>848</Words>
  <Application>Microsoft Office PowerPoint</Application>
  <PresentationFormat>Předvádění na obrazovce (4:3)</PresentationFormat>
  <Paragraphs>127</Paragraphs>
  <Slides>13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6" baseType="lpstr">
      <vt:lpstr>Arial</vt:lpstr>
      <vt:lpstr>Calibri</vt:lpstr>
      <vt:lpstr>Vlastní návrh</vt:lpstr>
      <vt:lpstr>Představení Ročního komunikačního plánu OPTP a MMR-NOK 2022</vt:lpstr>
      <vt:lpstr>Top komunikační aktivity roku 2021</vt:lpstr>
      <vt:lpstr>Top komunikační aktivity roku 2021</vt:lpstr>
      <vt:lpstr>Cíle komunikace na rok 2022 obecně</vt:lpstr>
      <vt:lpstr>Komunikační témata a cíle</vt:lpstr>
      <vt:lpstr>Východiska zohledněná při přípravě RKoP </vt:lpstr>
      <vt:lpstr>Hlavní témata a aktivity - kampaně</vt:lpstr>
      <vt:lpstr>Hlavní témata a aktivity - přílohy</vt:lpstr>
      <vt:lpstr>Hlavní témata a aktivity - Eventy</vt:lpstr>
      <vt:lpstr>Hlavní témata a aktivity – Absorpční kapacita</vt:lpstr>
      <vt:lpstr>Hlavní témata a aktivity – průřezové aktivity</vt:lpstr>
      <vt:lpstr>Celkové rozpočet na rok 2022</vt:lpstr>
      <vt:lpstr>Prezentace aplikace PowerPoint</vt:lpstr>
    </vt:vector>
  </TitlesOfParts>
  <Company>KUKLIK.cz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Šafář</dc:creator>
  <cp:lastModifiedBy>Janda Martin - OŘO OPTP</cp:lastModifiedBy>
  <cp:revision>2891</cp:revision>
  <cp:lastPrinted>2021-11-18T11:29:21Z</cp:lastPrinted>
  <dcterms:created xsi:type="dcterms:W3CDTF">2011-04-07T12:21:15Z</dcterms:created>
  <dcterms:modified xsi:type="dcterms:W3CDTF">2021-11-18T14:36:02Z</dcterms:modified>
</cp:coreProperties>
</file>