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63" r:id="rId2"/>
    <p:sldId id="290" r:id="rId3"/>
    <p:sldId id="266" r:id="rId4"/>
    <p:sldId id="269" r:id="rId5"/>
    <p:sldId id="286" r:id="rId6"/>
    <p:sldId id="287" r:id="rId7"/>
    <p:sldId id="288" r:id="rId8"/>
    <p:sldId id="291" r:id="rId9"/>
    <p:sldId id="271" r:id="rId10"/>
    <p:sldId id="292" r:id="rId11"/>
    <p:sldId id="297" r:id="rId12"/>
    <p:sldId id="294" r:id="rId13"/>
    <p:sldId id="281" r:id="rId14"/>
    <p:sldId id="282" r:id="rId15"/>
    <p:sldId id="283" r:id="rId16"/>
    <p:sldId id="284" r:id="rId17"/>
    <p:sldId id="285" r:id="rId18"/>
    <p:sldId id="293" r:id="rId19"/>
    <p:sldId id="298" r:id="rId20"/>
    <p:sldId id="276" r:id="rId21"/>
    <p:sldId id="279" r:id="rId22"/>
    <p:sldId id="280" r:id="rId23"/>
    <p:sldId id="277" r:id="rId24"/>
    <p:sldId id="289" r:id="rId25"/>
    <p:sldId id="267" r:id="rId26"/>
    <p:sldId id="268" r:id="rId27"/>
    <p:sldId id="295" r:id="rId28"/>
    <p:sldId id="296" r:id="rId29"/>
    <p:sldId id="264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CC"/>
    <a:srgbClr val="5FA4E5"/>
    <a:srgbClr val="0052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90" d="100"/>
          <a:sy n="90" d="100"/>
        </p:scale>
        <p:origin x="504" y="-96"/>
      </p:cViewPr>
      <p:guideLst>
        <p:guide orient="horz" pos="3382"/>
        <p:guide pos="48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t>5/11/2018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t>5/11/2018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5082"/>
            <a:ext cx="7772400" cy="1997296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386972"/>
            <a:ext cx="6400800" cy="57020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5FA4E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85800" y="3309620"/>
            <a:ext cx="6632575" cy="1452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56851" y="6356350"/>
            <a:ext cx="2006600" cy="369888"/>
          </a:xfrm>
        </p:spPr>
        <p:txBody>
          <a:bodyPr/>
          <a:lstStyle>
            <a:lvl1pPr>
              <a:defRPr>
                <a:solidFill>
                  <a:srgbClr val="CCCCCC"/>
                </a:solidFill>
              </a:defRPr>
            </a:lvl1pPr>
          </a:lstStyle>
          <a:p>
            <a:pPr lvl="0"/>
            <a:fld id="{A8AD1661-3A61-224B-91E0-4B126FC883AF}" type="datetime1">
              <a:rPr lang="en-US" smtClean="0"/>
              <a:t>5/11/2018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527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58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752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29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1470025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169747" y="5840002"/>
            <a:ext cx="3312170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Centrum pro regionální rozvoj České republiky</a:t>
            </a:r>
          </a:p>
        </p:txBody>
      </p:sp>
      <p:sp>
        <p:nvSpPr>
          <p:cNvPr id="14" name="Subtitle 2"/>
          <p:cNvSpPr txBox="1">
            <a:spLocks/>
          </p:cNvSpPr>
          <p:nvPr userDrawn="1"/>
        </p:nvSpPr>
        <p:spPr>
          <a:xfrm>
            <a:off x="3268138" y="5840002"/>
            <a:ext cx="319193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b="1" dirty="0" smtClean="0"/>
              <a:t>U </a:t>
            </a:r>
            <a:r>
              <a:rPr lang="en-US" sz="1200" b="1" dirty="0" err="1" smtClean="0"/>
              <a:t>Nákladového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nádraží</a:t>
            </a:r>
            <a:r>
              <a:rPr lang="en-US" sz="1200" b="1" dirty="0" smtClean="0"/>
              <a:t> 3144/4, 130 00 </a:t>
            </a:r>
            <a:r>
              <a:rPr lang="en-US" sz="1200" b="1" dirty="0" err="1" smtClean="0"/>
              <a:t>Praha</a:t>
            </a:r>
            <a:r>
              <a:rPr lang="en-US" sz="1200" b="1" dirty="0" smtClean="0"/>
              <a:t> 3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5" name="Subtitle 2"/>
          <p:cNvSpPr txBox="1">
            <a:spLocks/>
          </p:cNvSpPr>
          <p:nvPr userDrawn="1"/>
        </p:nvSpPr>
        <p:spPr>
          <a:xfrm>
            <a:off x="6479130" y="5840002"/>
            <a:ext cx="174740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dirty="0" smtClean="0">
                <a:solidFill>
                  <a:schemeClr val="bg1"/>
                </a:solidFill>
              </a:rPr>
              <a:t>tel.: +420 </a:t>
            </a:r>
            <a:r>
              <a:rPr lang="is-IS" sz="1200" b="1" dirty="0" smtClean="0"/>
              <a:t>225 855 321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6" name="Subtitle 2"/>
          <p:cNvSpPr txBox="1">
            <a:spLocks/>
          </p:cNvSpPr>
          <p:nvPr userDrawn="1"/>
        </p:nvSpPr>
        <p:spPr>
          <a:xfrm>
            <a:off x="8116035" y="5828841"/>
            <a:ext cx="1000451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www.crr.cz</a:t>
            </a:r>
            <a:endParaRPr lang="cs-CZ" sz="1200" b="0" kern="120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471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62310"/>
            <a:ext cx="8229600" cy="822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6374" y="1306873"/>
            <a:ext cx="7675766" cy="4806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7451" y="6356350"/>
            <a:ext cx="52923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60" r:id="rId8"/>
    <p:sldLayoutId id="2147483661" r:id="rId9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9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mailto:marketa.weingartnerova@crr.cz" TargetMode="Externa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/>
              <a:t>Seminář „Kontrola výdajů</a:t>
            </a:r>
            <a:r>
              <a:rPr lang="cs-CZ" smtClean="0"/>
              <a:t>“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14. </a:t>
            </a:r>
            <a:r>
              <a:rPr lang="cs-CZ" smtClean="0"/>
              <a:t>5.2018, </a:t>
            </a:r>
            <a:r>
              <a:rPr lang="cs-CZ" dirty="0" smtClean="0"/>
              <a:t>Praha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 smtClean="0"/>
              <a:t>VEŘEJNÉ ZAKÁZKY</a:t>
            </a:r>
            <a:endParaRPr lang="en-US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0609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0">
              <a:spcBef>
                <a:spcPct val="20000"/>
              </a:spcBef>
              <a:buNone/>
            </a:pPr>
            <a:r>
              <a:rPr lang="cs-CZ" altLang="cs-CZ" sz="1600" dirty="0" smtClean="0"/>
              <a:t>Zákonné podmínky použití jednotlivých forem zadávacích řízení:</a:t>
            </a:r>
          </a:p>
          <a:p>
            <a:pPr marL="0" lvl="1" indent="0">
              <a:spcBef>
                <a:spcPct val="20000"/>
              </a:spcBef>
              <a:buNone/>
            </a:pPr>
            <a:endParaRPr lang="cs-CZ" altLang="cs-CZ" sz="1600" dirty="0"/>
          </a:p>
          <a:p>
            <a:pPr marL="98425" lvl="1" indent="-285750">
              <a:spcBef>
                <a:spcPct val="20000"/>
              </a:spcBef>
              <a:buFontTx/>
              <a:buChar char="-"/>
            </a:pPr>
            <a:r>
              <a:rPr lang="cs-CZ" altLang="cs-CZ" sz="1600" dirty="0" smtClean="0"/>
              <a:t>C) Jednací řízení s uveřejněním - § 22</a:t>
            </a:r>
          </a:p>
          <a:p>
            <a:pPr marL="98425" lvl="1" indent="-285750">
              <a:spcBef>
                <a:spcPct val="20000"/>
              </a:spcBef>
              <a:buFontTx/>
              <a:buChar char="-"/>
            </a:pPr>
            <a:r>
              <a:rPr lang="cs-CZ" altLang="cs-CZ" sz="1600" dirty="0" smtClean="0"/>
              <a:t>D) Jednací řízení bez uveřejnění - §23 </a:t>
            </a:r>
            <a:r>
              <a:rPr lang="cs-CZ" altLang="cs-CZ" sz="1600" b="0" dirty="0" smtClean="0"/>
              <a:t>(např. jestliže předchozí řízení skončila neúspěšně pro nepodání  žádné nabídky)</a:t>
            </a:r>
            <a:endParaRPr lang="cs-CZ" altLang="cs-CZ" sz="1600" dirty="0" smtClean="0"/>
          </a:p>
          <a:p>
            <a:pPr marL="98425" lvl="1" indent="-285750">
              <a:spcBef>
                <a:spcPct val="20000"/>
              </a:spcBef>
              <a:buFontTx/>
              <a:buChar char="-"/>
            </a:pPr>
            <a:r>
              <a:rPr lang="cs-CZ" altLang="cs-CZ" sz="1600" dirty="0" smtClean="0"/>
              <a:t>E) Soutěžní dialog - § 24</a:t>
            </a:r>
            <a:r>
              <a:rPr lang="cs-CZ" altLang="cs-CZ" sz="1600" b="0" dirty="0"/>
              <a:t> </a:t>
            </a:r>
            <a:r>
              <a:rPr lang="cs-CZ" altLang="cs-CZ" sz="1600" b="0" dirty="0" smtClean="0"/>
              <a:t>(např. pro </a:t>
            </a:r>
            <a:r>
              <a:rPr lang="cs-CZ" altLang="cs-CZ" sz="1600" b="0" dirty="0"/>
              <a:t>zvlášť komplikované případy s ohledem na předmět plnění) </a:t>
            </a:r>
            <a:endParaRPr lang="cs-CZ" altLang="cs-CZ" sz="1600" b="0" dirty="0" smtClean="0"/>
          </a:p>
          <a:p>
            <a:pPr marL="98425" lvl="1" indent="-285750">
              <a:spcBef>
                <a:spcPct val="20000"/>
              </a:spcBef>
              <a:buFontTx/>
              <a:buChar char="-"/>
            </a:pPr>
            <a:r>
              <a:rPr lang="cs-CZ" altLang="cs-CZ" sz="1600" dirty="0" smtClean="0"/>
              <a:t>F) Zjednodušené podlimitní řízení - §25 </a:t>
            </a:r>
            <a:r>
              <a:rPr lang="cs-CZ" altLang="cs-CZ" sz="1600" b="0" dirty="0" smtClean="0"/>
              <a:t>(pro podlimitní zakázky jejichž hodnota nepřesáhne 10mil. Kč bez DPH)</a:t>
            </a:r>
            <a:endParaRPr lang="cs-CZ" altLang="cs-CZ" sz="1600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Veřejné zakázky dle zákona – základní pravidla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940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</a:pPr>
            <a:r>
              <a:rPr lang="cs-CZ" dirty="0"/>
              <a:t>Veřejné zakázky – druhy zadávacích řízení dle </a:t>
            </a:r>
            <a:r>
              <a:rPr lang="cs-CZ" dirty="0" smtClean="0"/>
              <a:t>134/2016Sb. a Metodického pokynu pro zakázky mimo režim zákona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Elektronické tržiště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Otevřená výzva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Uzavřená výzva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Otevřené řízení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Užší řízení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Jednací řízení s uveřejněním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Jednací řízení bez uveřejnění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Soutěžní dialog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Zjednodušené podlimitní řízení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Řízení se soutěžním dialogem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Řízení o inovačním partnerství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Koncesní řízení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Řízení pro zadání veřejné zakázky ve zjednodušeném režimu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Veřejné zakázky dle zákona – základní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454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4025" lvl="1" indent="-187325"/>
            <a:r>
              <a:rPr lang="cs-CZ" altLang="cs-CZ" dirty="0"/>
              <a:t>Veřejné zakázky – </a:t>
            </a:r>
            <a:r>
              <a:rPr lang="cs-CZ" altLang="cs-CZ" dirty="0" smtClean="0"/>
              <a:t>zjednodušená struktura fází ZŘ/VŘ</a:t>
            </a:r>
            <a:endParaRPr lang="cs-CZ" altLang="cs-CZ" dirty="0"/>
          </a:p>
          <a:p>
            <a:pPr marL="898525" lvl="2" indent="-187325"/>
            <a:r>
              <a:rPr lang="cs-CZ" altLang="cs-CZ" dirty="0"/>
              <a:t>oznámení ZŘ v informačním systému</a:t>
            </a:r>
          </a:p>
          <a:p>
            <a:pPr marL="898525" lvl="2" indent="-187325"/>
            <a:r>
              <a:rPr lang="cs-CZ" altLang="cs-CZ" dirty="0"/>
              <a:t> předání/zveřejnění zadávací dokumentace</a:t>
            </a:r>
          </a:p>
          <a:p>
            <a:pPr marL="898525" lvl="2" indent="-187325"/>
            <a:r>
              <a:rPr lang="cs-CZ" altLang="cs-CZ" dirty="0"/>
              <a:t> otevírání obálek</a:t>
            </a:r>
          </a:p>
          <a:p>
            <a:pPr marL="898525" lvl="2" indent="-187325"/>
            <a:r>
              <a:rPr lang="cs-CZ" altLang="cs-CZ" dirty="0"/>
              <a:t> posouzení kvalifikace</a:t>
            </a:r>
          </a:p>
          <a:p>
            <a:pPr marL="898525" lvl="2" indent="-187325"/>
            <a:r>
              <a:rPr lang="cs-CZ" altLang="cs-CZ" dirty="0"/>
              <a:t> posouzení a hodnocení nabídek</a:t>
            </a:r>
          </a:p>
          <a:p>
            <a:pPr marL="898525" lvl="2" indent="-187325"/>
            <a:r>
              <a:rPr lang="cs-CZ" altLang="cs-CZ" dirty="0"/>
              <a:t> rozhodnutí o přidělení VZ / zrušení VZ</a:t>
            </a:r>
          </a:p>
          <a:p>
            <a:pPr marL="898525" lvl="2" indent="-187325"/>
            <a:r>
              <a:rPr lang="cs-CZ" altLang="cs-CZ" dirty="0"/>
              <a:t> uzavření smlouvy</a:t>
            </a:r>
          </a:p>
          <a:p>
            <a:pPr marL="898525" lvl="2" indent="-187325"/>
            <a:r>
              <a:rPr lang="cs-CZ" altLang="cs-CZ" dirty="0"/>
              <a:t> uveřejnění výsledků ZŘ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Veřejné zakázky dle zákona – základní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005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b="1" dirty="0">
                <a:solidFill>
                  <a:srgbClr val="00529C"/>
                </a:solidFill>
              </a:rPr>
              <a:t>Veřejné zakázky</a:t>
            </a:r>
          </a:p>
          <a:p>
            <a:pPr marL="342900" indent="-342900">
              <a:buAutoNum type="alphaLcParenR"/>
            </a:pPr>
            <a:r>
              <a:rPr lang="cs-CZ" dirty="0" smtClean="0"/>
              <a:t>Malé hodnoty – předpokládaná hodnota nedosáhne 2mil. Resp. 6 mil (služby, dodávky / stavební práce)</a:t>
            </a:r>
          </a:p>
          <a:p>
            <a:pPr marL="342900" indent="-342900">
              <a:buAutoNum type="alphaLcParenR"/>
            </a:pPr>
            <a:r>
              <a:rPr lang="cs-CZ" dirty="0" smtClean="0"/>
              <a:t>Vyšší hodnoty – předpokládaná hodnota činí minimálně 2. mil. Resp. 6 mil. (služby, dodávky / stavební práce)</a:t>
            </a:r>
          </a:p>
          <a:p>
            <a:pPr marL="342900" indent="-342900">
              <a:buAutoNum type="alphaLcParenR"/>
            </a:pPr>
            <a:endParaRPr lang="cs-CZ" dirty="0"/>
          </a:p>
          <a:p>
            <a:r>
              <a:rPr lang="cs-CZ" b="1" dirty="0">
                <a:solidFill>
                  <a:srgbClr val="00529C"/>
                </a:solidFill>
              </a:rPr>
              <a:t>Veřejné </a:t>
            </a:r>
            <a:r>
              <a:rPr lang="cs-CZ" b="1" dirty="0" smtClean="0">
                <a:solidFill>
                  <a:srgbClr val="00529C"/>
                </a:solidFill>
              </a:rPr>
              <a:t>zakázky – druhy výběrového řízení</a:t>
            </a:r>
          </a:p>
          <a:p>
            <a:pPr marL="342900" indent="-342900">
              <a:buAutoNum type="alphaLcParenR"/>
            </a:pPr>
            <a:r>
              <a:rPr lang="cs-CZ" b="1" dirty="0" smtClean="0">
                <a:solidFill>
                  <a:srgbClr val="00529C"/>
                </a:solidFill>
              </a:rPr>
              <a:t>Otevřená výzvy</a:t>
            </a:r>
          </a:p>
          <a:p>
            <a:pPr marL="342900" indent="-342900">
              <a:buAutoNum type="alphaLcParenR"/>
            </a:pPr>
            <a:r>
              <a:rPr lang="cs-CZ" b="1" dirty="0" smtClean="0">
                <a:solidFill>
                  <a:srgbClr val="00529C"/>
                </a:solidFill>
              </a:rPr>
              <a:t>Elektronické tržiště</a:t>
            </a:r>
          </a:p>
          <a:p>
            <a:pPr marL="342900" indent="-342900">
              <a:buAutoNum type="alphaLcParenR"/>
            </a:pPr>
            <a:r>
              <a:rPr lang="cs-CZ" b="1" dirty="0" smtClean="0">
                <a:solidFill>
                  <a:srgbClr val="00529C"/>
                </a:solidFill>
              </a:rPr>
              <a:t>Uzavřená výzva (pouze pro zakázky malé hodnoty)</a:t>
            </a:r>
            <a:endParaRPr lang="cs-CZ" b="1" dirty="0">
              <a:solidFill>
                <a:srgbClr val="00529C"/>
              </a:solidFill>
            </a:endParaRPr>
          </a:p>
          <a:p>
            <a:pPr marL="342900" indent="-342900">
              <a:buAutoNum type="alphaLcParenR"/>
            </a:pPr>
            <a:endParaRPr lang="cs-CZ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Veřejné zakázky </a:t>
            </a:r>
            <a:r>
              <a:rPr lang="cs-CZ" dirty="0" smtClean="0"/>
              <a:t>mimo režim zákona – základní pravidla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3360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lphaLcParenR"/>
            </a:pPr>
            <a:r>
              <a:rPr lang="cs-CZ" sz="2000" b="1" dirty="0" smtClean="0">
                <a:solidFill>
                  <a:srgbClr val="00529C"/>
                </a:solidFill>
              </a:rPr>
              <a:t>Otevřená výzva </a:t>
            </a:r>
          </a:p>
          <a:p>
            <a:pPr marL="342900" indent="-342900">
              <a:buFontTx/>
              <a:buChar char="-"/>
            </a:pPr>
            <a:r>
              <a:rPr lang="cs-CZ" sz="2000" b="1" dirty="0" smtClean="0">
                <a:solidFill>
                  <a:srgbClr val="00529C"/>
                </a:solidFill>
              </a:rPr>
              <a:t>Zahajuje se Oznámení výběrového řízení neomezenému počtu dodavatelů</a:t>
            </a:r>
          </a:p>
          <a:p>
            <a:pPr marL="285750" indent="-285750">
              <a:buFontTx/>
              <a:buChar char="-"/>
            </a:pPr>
            <a:r>
              <a:rPr lang="cs-CZ" sz="2000" b="1" dirty="0" smtClean="0">
                <a:solidFill>
                  <a:srgbClr val="00529C"/>
                </a:solidFill>
              </a:rPr>
              <a:t>Zveřejnění Oznámení:</a:t>
            </a:r>
          </a:p>
          <a:p>
            <a:pPr marL="914400" lvl="1" indent="-285750">
              <a:buFontTx/>
              <a:buChar char="-"/>
            </a:pPr>
            <a:r>
              <a:rPr lang="cs-CZ" dirty="0" smtClean="0"/>
              <a:t>Profil zadavatele</a:t>
            </a:r>
          </a:p>
          <a:p>
            <a:pPr marL="914400" lvl="1" indent="-285750">
              <a:buFontTx/>
              <a:buChar char="-"/>
            </a:pPr>
            <a:r>
              <a:rPr lang="cs-CZ" b="1" dirty="0" smtClean="0">
                <a:solidFill>
                  <a:srgbClr val="00529C"/>
                </a:solidFill>
              </a:rPr>
              <a:t>Věstník veřejných zakázek</a:t>
            </a:r>
          </a:p>
          <a:p>
            <a:pPr marL="914400" lvl="1" indent="-285750">
              <a:buFontTx/>
              <a:buChar char="-"/>
            </a:pPr>
            <a:r>
              <a:rPr lang="cs-CZ" dirty="0" smtClean="0"/>
              <a:t>Webové stránky Programu</a:t>
            </a:r>
            <a:endParaRPr lang="cs-CZ" b="1" dirty="0">
              <a:solidFill>
                <a:srgbClr val="00529C"/>
              </a:solidFill>
            </a:endParaRPr>
          </a:p>
          <a:p>
            <a:pPr marL="342900" indent="-342900">
              <a:buAutoNum type="alphaLcParenR"/>
            </a:pPr>
            <a:endParaRPr lang="cs-CZ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Veřejné zakázky </a:t>
            </a:r>
            <a:r>
              <a:rPr lang="cs-CZ" dirty="0" smtClean="0"/>
              <a:t>mimo režim zákona – základní pravidla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9177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lphaLcParenR"/>
            </a:pPr>
            <a:r>
              <a:rPr lang="cs-CZ" sz="2000" b="1" dirty="0" smtClean="0">
                <a:solidFill>
                  <a:srgbClr val="00529C"/>
                </a:solidFill>
              </a:rPr>
              <a:t>Uzavřená výzva </a:t>
            </a:r>
          </a:p>
          <a:p>
            <a:pPr marL="342900" indent="-342900">
              <a:buFontTx/>
              <a:buChar char="-"/>
            </a:pPr>
            <a:r>
              <a:rPr lang="cs-CZ" sz="2000" b="1" dirty="0" smtClean="0">
                <a:solidFill>
                  <a:srgbClr val="00529C"/>
                </a:solidFill>
              </a:rPr>
              <a:t>Zahajuje se Výzvou nejméně 3 zájemcům</a:t>
            </a:r>
          </a:p>
          <a:p>
            <a:pPr marL="342900" indent="-342900">
              <a:buFontTx/>
              <a:buChar char="-"/>
            </a:pPr>
            <a:r>
              <a:rPr lang="cs-CZ" sz="2000" b="1" dirty="0" smtClean="0">
                <a:solidFill>
                  <a:srgbClr val="00529C"/>
                </a:solidFill>
              </a:rPr>
              <a:t>Podmínky:</a:t>
            </a:r>
          </a:p>
          <a:p>
            <a:pPr marL="971550" lvl="1" indent="-342900">
              <a:buFontTx/>
              <a:buChar char="-"/>
            </a:pPr>
            <a:r>
              <a:rPr lang="cs-CZ" sz="2200" b="0" dirty="0" smtClean="0"/>
              <a:t>Výzva je zasílána písemně</a:t>
            </a:r>
          </a:p>
          <a:p>
            <a:pPr marL="971550" lvl="1" indent="-342900">
              <a:buFontTx/>
              <a:buChar char="-"/>
            </a:pPr>
            <a:r>
              <a:rPr lang="cs-CZ" sz="2200" b="0" dirty="0" smtClean="0">
                <a:solidFill>
                  <a:srgbClr val="00529C"/>
                </a:solidFill>
              </a:rPr>
              <a:t>Zasílána pouze těm zájemcům, o kterých má zadavatel informace, že jsou schopni předmětné plnění poskytnout</a:t>
            </a:r>
          </a:p>
          <a:p>
            <a:pPr marL="971550" lvl="1" indent="-342900">
              <a:buFontTx/>
              <a:buChar char="-"/>
            </a:pPr>
            <a:r>
              <a:rPr lang="cs-CZ" sz="2200" b="0" dirty="0" smtClean="0"/>
              <a:t>Nelze opakovaně vyzývat stejný okruh zájemců</a:t>
            </a:r>
            <a:endParaRPr lang="cs-CZ" sz="2200" b="0" dirty="0" smtClean="0">
              <a:solidFill>
                <a:srgbClr val="00529C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Veřejné zakázky </a:t>
            </a:r>
            <a:r>
              <a:rPr lang="cs-CZ" dirty="0" smtClean="0"/>
              <a:t>mimo režim zákona – základní pravidla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8838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lphaLcParenR"/>
            </a:pPr>
            <a:r>
              <a:rPr lang="cs-CZ" sz="2000" b="1" dirty="0" smtClean="0">
                <a:solidFill>
                  <a:srgbClr val="00529C"/>
                </a:solidFill>
              </a:rPr>
              <a:t>Zadávací podmínky – </a:t>
            </a:r>
            <a:r>
              <a:rPr lang="cs-CZ" sz="2000" dirty="0" smtClean="0">
                <a:solidFill>
                  <a:srgbClr val="00529C"/>
                </a:solidFill>
              </a:rPr>
              <a:t>jsou povinnou součástí oznámení pro otevřenou i uzavřenou výzvu nebo informací na elektronickém tržišti</a:t>
            </a:r>
          </a:p>
          <a:p>
            <a:pPr marL="457200" indent="-457200">
              <a:buAutoNum type="alphaLcParenR"/>
            </a:pPr>
            <a:r>
              <a:rPr lang="cs-CZ" sz="2000" b="0" dirty="0" smtClean="0">
                <a:solidFill>
                  <a:srgbClr val="00529C"/>
                </a:solidFill>
              </a:rPr>
              <a:t>Metodický pokyn pro oblast zadávání zakázek pro programové období 2014-2020 definuje povinné náležitosti, a to zejména :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/>
              <a:t>Identifikační údaje zadavatele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>
                <a:solidFill>
                  <a:srgbClr val="00529C"/>
                </a:solidFill>
              </a:rPr>
              <a:t>Název zakázky,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/>
              <a:t>Druh zakázky,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>
                <a:solidFill>
                  <a:srgbClr val="00529C"/>
                </a:solidFill>
              </a:rPr>
              <a:t>Lhůta místo pro podání nabídky,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/>
              <a:t>Předmět zakázky,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>
                <a:solidFill>
                  <a:srgbClr val="00529C"/>
                </a:solidFill>
              </a:rPr>
              <a:t>Hodnotící kritéria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/>
              <a:t>Způsob jejich hodnocení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>
                <a:solidFill>
                  <a:srgbClr val="00529C"/>
                </a:solidFill>
              </a:rPr>
              <a:t>Způsob jednání s uchazeči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/>
              <a:t>Podmínky a požadavky na zpracování nabídky</a:t>
            </a:r>
            <a:r>
              <a:rPr lang="cs-CZ" sz="1600" b="0" dirty="0"/>
              <a:t> </a:t>
            </a:r>
            <a:r>
              <a:rPr lang="cs-CZ" sz="1600" b="0" dirty="0" smtClean="0"/>
              <a:t>a nabídkové ceny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/>
              <a:t>Doba a místo plnění zakázky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/>
              <a:t>Požadavky na varianty nabídek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/>
              <a:t>Poskytování dodatečných informací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/>
              <a:t>Údaje povinné publicity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Veřejné zakázky </a:t>
            </a:r>
            <a:r>
              <a:rPr lang="cs-CZ" dirty="0" smtClean="0"/>
              <a:t>mimo režim zákona – základní pravidla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4807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lphaLcParenR"/>
            </a:pPr>
            <a:r>
              <a:rPr lang="cs-CZ" sz="2000" b="1" dirty="0" smtClean="0">
                <a:solidFill>
                  <a:srgbClr val="00529C"/>
                </a:solidFill>
              </a:rPr>
              <a:t>Lhůta pro podání nabídek</a:t>
            </a:r>
          </a:p>
          <a:p>
            <a:pPr marL="1085850" lvl="1" indent="-457200">
              <a:buAutoNum type="alphaLcParenR"/>
            </a:pPr>
            <a:r>
              <a:rPr lang="cs-CZ" dirty="0" smtClean="0"/>
              <a:t>Zakázky malé hodnoty – ne kratší než 10 kalendářních dnů</a:t>
            </a:r>
          </a:p>
          <a:p>
            <a:pPr marL="1085850" lvl="1" indent="-457200">
              <a:buAutoNum type="alphaLcParenR"/>
            </a:pPr>
            <a:r>
              <a:rPr lang="cs-CZ" dirty="0" smtClean="0"/>
              <a:t>U zakázek vyšší hodnoty  - ne kratší 15 kalendářních dnů</a:t>
            </a:r>
          </a:p>
          <a:p>
            <a:pPr lvl="1" indent="0">
              <a:buNone/>
            </a:pPr>
            <a:r>
              <a:rPr lang="cs-CZ" b="0" dirty="0" smtClean="0"/>
              <a:t>Při stanovování lhůty je nutné zvážit povahu předmětu plnění veřejné zakázky.</a:t>
            </a:r>
          </a:p>
          <a:p>
            <a:pPr lvl="1" indent="0">
              <a:buNone/>
            </a:pPr>
            <a:r>
              <a:rPr lang="cs-CZ" dirty="0" smtClean="0"/>
              <a:t>Posouzení a hodnocení nabídek provádí – zadavatel, hodnotící komise nebo pověřená osoba</a:t>
            </a:r>
          </a:p>
          <a:p>
            <a:pPr lvl="1" indent="0">
              <a:buNone/>
            </a:pPr>
            <a:r>
              <a:rPr lang="cs-CZ" dirty="0" smtClean="0"/>
              <a:t>Při stanovení lhůty doporučuji nestanovovat ji na minimální délku ale alespoň o jeden den delší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Veřejné zakázky </a:t>
            </a:r>
            <a:r>
              <a:rPr lang="cs-CZ" dirty="0" smtClean="0"/>
              <a:t>mimo režim zákona </a:t>
            </a:r>
            <a:r>
              <a:rPr lang="cs-CZ" dirty="0"/>
              <a:t>-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799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cs-CZ" sz="4000" dirty="0" smtClean="0"/>
              <a:t>Kontrola – aneb je důvod se obávat?</a:t>
            </a:r>
            <a:endParaRPr lang="cs-CZ" sz="40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5894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4025" lvl="1" indent="-187325"/>
            <a:r>
              <a:rPr lang="cs-CZ" dirty="0">
                <a:solidFill>
                  <a:schemeClr val="tx1"/>
                </a:solidFill>
              </a:rPr>
              <a:t>Fáze kontroly veřejných zakázek –formalizována fáze pro kontrolu dodatků</a:t>
            </a:r>
          </a:p>
          <a:p>
            <a:pPr marL="898525" lvl="2" indent="-187325"/>
            <a:r>
              <a:rPr lang="cs-CZ" sz="2000" b="1" dirty="0"/>
              <a:t>kontrola zadávacích podmínek – posouzení a konzultace zadávacích podmínek - KZD</a:t>
            </a: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kontrola průběhu zadávacího nebo výběrového řízení před uzavřením smlouvy na plnění zakázky nebo před zrušením - KPPS</a:t>
            </a: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kontrola ukončeného zadávacího řízení – kontrola podepsané/uzavřené smlouvy  KUZŘ</a:t>
            </a:r>
          </a:p>
          <a:p>
            <a:pPr lvl="2"/>
            <a:r>
              <a:rPr lang="cs-CZ" sz="2000" dirty="0"/>
              <a:t>posouzení návrhu dodatku ke smlouvě</a:t>
            </a:r>
          </a:p>
          <a:p>
            <a:pPr lvl="2"/>
            <a:r>
              <a:rPr lang="cs-CZ" sz="2000" dirty="0"/>
              <a:t>posouzení uzavřeného dodatku ke smlouvě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1" indent="-187325">
              <a:spcBef>
                <a:spcPct val="20000"/>
              </a:spcBef>
            </a:pPr>
            <a:r>
              <a:rPr lang="cs-CZ" dirty="0" smtClean="0"/>
              <a:t>Veřejné zakázky – druhy zadávacích řízení dle 137/2006Sb.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1573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4000" dirty="0" smtClean="0"/>
              <a:t>Základní právní předpisy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cs-CZ" sz="4000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4000" dirty="0" smtClean="0"/>
              <a:t>Základní pojmy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cs-CZ" sz="4000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4000" dirty="0" smtClean="0"/>
              <a:t>Základní pravidla</a:t>
            </a:r>
            <a:endParaRPr lang="cs-CZ" sz="40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139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</a:t>
            </a:r>
            <a:r>
              <a:rPr lang="cs-CZ" dirty="0" smtClean="0"/>
              <a:t>zakázky   </a:t>
            </a:r>
            <a:r>
              <a:rPr lang="cs-CZ" dirty="0"/>
              <a:t>- </a:t>
            </a:r>
            <a:r>
              <a:rPr lang="cs-CZ" dirty="0" smtClean="0"/>
              <a:t>fáze ve vazbě na kontrolu</a:t>
            </a:r>
          </a:p>
          <a:p>
            <a:pPr marL="327025" lvl="1" indent="-514350">
              <a:spcBef>
                <a:spcPct val="20000"/>
              </a:spcBef>
              <a:buAutoNum type="romanUcPeriod"/>
            </a:pPr>
            <a:r>
              <a:rPr lang="cs-CZ" dirty="0" smtClean="0"/>
              <a:t>Zahájení zadávacího řízení – Kontrola zadávací dokumentace</a:t>
            </a:r>
          </a:p>
          <a:p>
            <a:pPr marL="342900" lvl="1" indent="-342900">
              <a:spcBef>
                <a:spcPct val="20000"/>
              </a:spcBef>
              <a:buFontTx/>
              <a:buChar char="-"/>
            </a:pPr>
            <a:r>
              <a:rPr lang="cs-CZ" sz="1800" b="0" dirty="0" smtClean="0"/>
              <a:t>odesláním Oznámením o zahájení zadávacího řízení k uveřejnění nebo výzvy o zahájení zadávacího řízení a také zveřejněním dle §146 a 147</a:t>
            </a:r>
          </a:p>
          <a:p>
            <a:pPr marL="342900" lvl="1" indent="-342900">
              <a:spcBef>
                <a:spcPct val="20000"/>
              </a:spcBef>
              <a:buFontTx/>
              <a:buChar char="-"/>
            </a:pPr>
            <a:r>
              <a:rPr lang="cs-CZ" sz="1800" b="0" dirty="0"/>
              <a:t>z</a:t>
            </a:r>
            <a:r>
              <a:rPr lang="cs-CZ" sz="1800" b="0" dirty="0" smtClean="0"/>
              <a:t>vláštním postupem je tzv. Předběžné oznámení veřejného zadavatele (pro nadlimitní a podlimitní veřejné zakázky) – zahájení pak nastává ne dříve než 1 měsíc po odeslání předběžného oznámení, součástí je i Odůvodnění účelnosti veřejné zakázky</a:t>
            </a:r>
          </a:p>
          <a:p>
            <a:pPr marL="327025" lvl="1" indent="-514350">
              <a:spcBef>
                <a:spcPct val="20000"/>
              </a:spcBef>
              <a:buFont typeface="+mj-lt"/>
              <a:buAutoNum type="romanUcPeriod" startAt="2"/>
            </a:pPr>
            <a:r>
              <a:rPr lang="cs-CZ" dirty="0" smtClean="0"/>
              <a:t>Průběh zadávacího řízení od podání nabídky k výběru nejvhodnějšího uchazeče – Kontrola před podpisem Smlouvy</a:t>
            </a:r>
          </a:p>
          <a:p>
            <a:pPr marL="342900" lvl="1" indent="-342900">
              <a:spcBef>
                <a:spcPct val="20000"/>
              </a:spcBef>
              <a:buFontTx/>
              <a:buChar char="-"/>
            </a:pPr>
            <a:r>
              <a:rPr lang="cs-CZ" sz="1800" b="0" dirty="0" smtClean="0"/>
              <a:t>příjem </a:t>
            </a:r>
            <a:r>
              <a:rPr lang="cs-CZ" sz="1800" b="0" dirty="0"/>
              <a:t>nabídek, otevření, hodnocení, výběr nejvhodnějšího uchazeče, oznámení výsledku, zveřejnění zprávy</a:t>
            </a:r>
          </a:p>
          <a:p>
            <a:pPr marL="327025" lvl="1" indent="-514350">
              <a:spcBef>
                <a:spcPct val="20000"/>
              </a:spcBef>
              <a:buFont typeface="+mj-lt"/>
              <a:buAutoNum type="romanUcPeriod" startAt="2"/>
            </a:pPr>
            <a:r>
              <a:rPr lang="cs-CZ" dirty="0" smtClean="0"/>
              <a:t>Plnění z uzavřené Smlouvy – Kontrola po podpisu Smlouvy</a:t>
            </a:r>
            <a:endParaRPr lang="cs-CZ" dirty="0"/>
          </a:p>
          <a:p>
            <a:pPr marL="342900" lvl="1" indent="-342900">
              <a:spcBef>
                <a:spcPct val="20000"/>
              </a:spcBef>
              <a:buFontTx/>
              <a:buChar char="-"/>
            </a:pPr>
            <a:r>
              <a:rPr lang="cs-CZ" b="0" dirty="0" smtClean="0"/>
              <a:t>Kontrola uzavřené Smlouvy a plnění závazků z této smlouvy vyplývající</a:t>
            </a:r>
            <a:endParaRPr lang="cs-CZ" b="0" dirty="0"/>
          </a:p>
          <a:p>
            <a:pPr marL="327025" lvl="1" indent="-514350">
              <a:spcBef>
                <a:spcPct val="20000"/>
              </a:spcBef>
              <a:buAutoNum type="romanUcPeriod"/>
            </a:pPr>
            <a:endParaRPr lang="cs-CZ" dirty="0" smtClean="0"/>
          </a:p>
          <a:p>
            <a:pPr marL="327025" lvl="1" indent="-514350">
              <a:spcBef>
                <a:spcPct val="20000"/>
              </a:spcBef>
              <a:buAutoNum type="romanUcPeriod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 -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2795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zakázky   - fáze </a:t>
            </a:r>
            <a:r>
              <a:rPr lang="cs-CZ" dirty="0" smtClean="0"/>
              <a:t>kontroly – co a kdy předložit Kontrolorovi</a:t>
            </a:r>
          </a:p>
          <a:p>
            <a:pPr marL="327025" lvl="1" indent="-514350">
              <a:spcBef>
                <a:spcPct val="20000"/>
              </a:spcBef>
              <a:buAutoNum type="romanUcPeriod"/>
            </a:pPr>
            <a:r>
              <a:rPr lang="cs-CZ" dirty="0" smtClean="0"/>
              <a:t>Kontrola zadávací dokumentace – KZD</a:t>
            </a:r>
          </a:p>
          <a:p>
            <a:pPr marL="771525" lvl="2" indent="-514350">
              <a:spcBef>
                <a:spcPct val="20000"/>
              </a:spcBef>
              <a:buFont typeface="+mj-lt"/>
              <a:buAutoNum type="arabicPeriod"/>
            </a:pPr>
            <a:r>
              <a:rPr lang="cs-CZ" dirty="0" smtClean="0"/>
              <a:t>Návrh předběžného oznámení nebo již zveřejněné předběžné oznámení (pokud je relevantní),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Návrh oznámení o zakázce pro odeslání do vlastníků nebo výzva k  podání nabídek,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Zadávací dokumentace,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Veškeré přílohy zadávací dokumentace,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Kvalifikační dokumentace (pokud existuje),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Veškeré přílohy kvalifikační dokumentace (pokud existují),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Návrh odůvodnění veřejné zakázky dle §156 (pokud je relevantní)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Doklad o způsobu stanovení předpokládané hodnoty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Projektová dokumentace v příslušném stupni (u zakázky na stavební práce),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Soupis stavebních prací, dodávek a služeb s výkazem výměr v případě VZ na stavební práce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Návrh Smlouvy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 -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0862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sz="3100" dirty="0"/>
              <a:t>Veřejné zakázky   - fáze </a:t>
            </a:r>
            <a:r>
              <a:rPr lang="cs-CZ" sz="3100" dirty="0" smtClean="0"/>
              <a:t>kontroly – co a kdy předložit Kontrolorovi</a:t>
            </a:r>
          </a:p>
          <a:p>
            <a:pPr marL="327025" lvl="1" indent="-514350">
              <a:spcBef>
                <a:spcPct val="20000"/>
              </a:spcBef>
              <a:buFont typeface="+mj-lt"/>
              <a:buAutoNum type="romanUcPeriod" startAt="2"/>
            </a:pPr>
            <a:r>
              <a:rPr lang="cs-CZ" sz="3100" dirty="0" smtClean="0"/>
              <a:t>Kontrola před podpisem Smlouvy</a:t>
            </a:r>
          </a:p>
          <a:p>
            <a:endParaRPr lang="cs-CZ" dirty="0" smtClean="0"/>
          </a:p>
          <a:p>
            <a:r>
              <a:rPr lang="cs-CZ" dirty="0" smtClean="0"/>
              <a:t>1. </a:t>
            </a:r>
            <a:r>
              <a:rPr lang="cs-CZ" b="1" dirty="0" smtClean="0"/>
              <a:t>text </a:t>
            </a:r>
            <a:r>
              <a:rPr lang="cs-CZ" b="1" dirty="0"/>
              <a:t>oznámení o zahájení zadávacího řízení, resp. výzvy </a:t>
            </a:r>
            <a:r>
              <a:rPr lang="cs-CZ" dirty="0"/>
              <a:t>zaslané požadovanému počtu potenciálních dodavatelů k podání nabídky a dalších dokumentů vymezujících předmět zakázky (např. zadávací dokumentace, je-li povinnost ji zpracovat) vč. dokladů prokazujících jejich odeslání,9 </a:t>
            </a:r>
          </a:p>
          <a:p>
            <a:r>
              <a:rPr lang="cs-CZ" dirty="0"/>
              <a:t>2. </a:t>
            </a:r>
            <a:r>
              <a:rPr lang="cs-CZ" b="1" dirty="0"/>
              <a:t>vítěznou nabídku podanou uchazečem na základě oznámení o zahájení zadávacího řízení, resp. výzvy </a:t>
            </a:r>
            <a:r>
              <a:rPr lang="cs-CZ" dirty="0"/>
              <a:t>zadavatele nebo jiné informace či ceníky, z nichž vyplývá plnění nabízené uchazečem; </a:t>
            </a:r>
          </a:p>
          <a:p>
            <a:r>
              <a:rPr lang="cs-CZ" dirty="0"/>
              <a:t>3. </a:t>
            </a:r>
            <a:r>
              <a:rPr lang="cs-CZ" b="1" dirty="0"/>
              <a:t>protokol o otevírání obálek </a:t>
            </a:r>
            <a:r>
              <a:rPr lang="cs-CZ" dirty="0"/>
              <a:t>(není vyžadován, pokud jsou informace o otevírání obálek zahrnuty ve zprávě/protokolu o posouzení a hodnocení nabídek) podepsaný členy komise pro otevírání obálek; </a:t>
            </a:r>
          </a:p>
          <a:p>
            <a:r>
              <a:rPr lang="cs-CZ" dirty="0"/>
              <a:t>4. </a:t>
            </a:r>
            <a:r>
              <a:rPr lang="cs-CZ" b="1" dirty="0"/>
              <a:t>zpráva/protokol o posouzení a hodnocení podaných nabídek </a:t>
            </a:r>
            <a:r>
              <a:rPr lang="cs-CZ" dirty="0"/>
              <a:t>podepsaný členy hodnotící komise, včetně dokladů o jmenování hodnotící komise a prohlášeních o nepodjatosti všech jejich členů; </a:t>
            </a:r>
          </a:p>
          <a:p>
            <a:r>
              <a:rPr lang="cs-CZ" dirty="0"/>
              <a:t>5. </a:t>
            </a:r>
            <a:r>
              <a:rPr lang="cs-CZ" b="1" dirty="0"/>
              <a:t>rozhodnutí zadavatele o přidělení zakázky</a:t>
            </a:r>
            <a:r>
              <a:rPr lang="cs-CZ" dirty="0"/>
              <a:t>, vč. dokumentů prokazujících jeho odeslání všem dotčeným uchazečům a zájemcům; </a:t>
            </a:r>
          </a:p>
          <a:p>
            <a:r>
              <a:rPr lang="cs-CZ" dirty="0"/>
              <a:t>6. </a:t>
            </a:r>
            <a:r>
              <a:rPr lang="cs-CZ" b="1" dirty="0"/>
              <a:t>návrh smlouvy s dodavatelem</a:t>
            </a:r>
            <a:r>
              <a:rPr lang="cs-CZ" dirty="0"/>
              <a:t>. </a:t>
            </a:r>
          </a:p>
          <a:p>
            <a:endParaRPr lang="cs-CZ" dirty="0"/>
          </a:p>
          <a:p>
            <a:r>
              <a:rPr lang="cs-CZ" dirty="0"/>
              <a:t>Nad rámec těchto dokumentů partner kontrolorovi dále předloží: </a:t>
            </a:r>
          </a:p>
          <a:p>
            <a:r>
              <a:rPr lang="cs-CZ" dirty="0"/>
              <a:t>1. nabídky, které byly v průběhu zadávacího řízení vyřazeny, pokud k vyřazení nějaké nabídky došlo; </a:t>
            </a:r>
          </a:p>
          <a:p>
            <a:r>
              <a:rPr lang="cs-CZ" dirty="0"/>
              <a:t>2. písemnou informaci o způsobu vyřešení námitek (odvolání) podaných některými uchazeči, pokud v rámci zadávacího řízení nějaké námitky (odvolání) byly podány. </a:t>
            </a:r>
          </a:p>
          <a:p>
            <a:r>
              <a:rPr lang="cs-CZ" dirty="0"/>
              <a:t>	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 -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2968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zakázky   - fáze kontroly – co a kdy předložit Kontrolorovi</a:t>
            </a:r>
          </a:p>
          <a:p>
            <a:pPr marL="327025" lvl="1" indent="-514350">
              <a:spcBef>
                <a:spcPct val="20000"/>
              </a:spcBef>
              <a:buFont typeface="+mj-lt"/>
              <a:buAutoNum type="romanUcPeriod" startAt="3"/>
            </a:pPr>
            <a:r>
              <a:rPr lang="cs-CZ" dirty="0"/>
              <a:t>Kontrola </a:t>
            </a:r>
            <a:r>
              <a:rPr lang="cs-CZ" dirty="0" smtClean="0"/>
              <a:t>po podpisu </a:t>
            </a:r>
            <a:r>
              <a:rPr lang="cs-CZ" dirty="0"/>
              <a:t>Smlouvy</a:t>
            </a:r>
          </a:p>
          <a:p>
            <a:endParaRPr lang="cs-CZ" dirty="0"/>
          </a:p>
          <a:p>
            <a:r>
              <a:rPr lang="cs-CZ" dirty="0" smtClean="0"/>
              <a:t>1. Uzavřenou </a:t>
            </a:r>
            <a:r>
              <a:rPr lang="cs-CZ" dirty="0"/>
              <a:t>smlouvu s vybraným dodavatelem, vč. případných dodatků k ní; </a:t>
            </a:r>
          </a:p>
          <a:p>
            <a:r>
              <a:rPr lang="cs-CZ" dirty="0" smtClean="0"/>
              <a:t>2. </a:t>
            </a:r>
            <a:r>
              <a:rPr lang="cs-CZ" dirty="0"/>
              <a:t>text oznámení o výsledku zadávacího řízení zaslaný všem uchazečům, kteří podali nabídku v řádném termínu pro podání nabídek, vč. dokladů prokazujících jejich odeslání. </a:t>
            </a:r>
          </a:p>
          <a:p>
            <a:r>
              <a:rPr lang="cs-CZ" dirty="0"/>
              <a:t>	</a:t>
            </a:r>
          </a:p>
          <a:p>
            <a:pPr marL="0" lvl="1" indent="-187325">
              <a:spcBef>
                <a:spcPct val="20000"/>
              </a:spcBef>
              <a:buNone/>
            </a:pPr>
            <a:r>
              <a:rPr lang="cs-CZ" altLang="cs-CZ" sz="1600" dirty="0" smtClean="0"/>
              <a:t>- Kontrolor si může vyžádat jakékoliv další podklady nad rámec výše uvedeného. </a:t>
            </a:r>
          </a:p>
          <a:p>
            <a:pPr marL="98425" lvl="1" indent="-285750">
              <a:spcBef>
                <a:spcPct val="20000"/>
              </a:spcBef>
              <a:buFontTx/>
              <a:buChar char="-"/>
            </a:pPr>
            <a:r>
              <a:rPr lang="cs-CZ" altLang="cs-CZ" sz="1600" dirty="0" smtClean="0"/>
              <a:t>Dokumenty se dokládají v prostých kopiích spolu s čestným prohlášením o souladu těchto kopií s originály</a:t>
            </a:r>
          </a:p>
          <a:p>
            <a:pPr marL="98425" lvl="1" indent="-285750">
              <a:spcBef>
                <a:spcPct val="20000"/>
              </a:spcBef>
              <a:buFontTx/>
              <a:buChar char="-"/>
            </a:pPr>
            <a:endParaRPr lang="cs-CZ" altLang="cs-CZ" sz="1600" dirty="0"/>
          </a:p>
          <a:p>
            <a:pPr marL="98425" lvl="1" indent="-285750">
              <a:spcBef>
                <a:spcPct val="20000"/>
              </a:spcBef>
              <a:buFontTx/>
              <a:buChar char="-"/>
            </a:pPr>
            <a:r>
              <a:rPr lang="cs-CZ" altLang="cs-CZ" sz="1600" dirty="0" smtClean="0"/>
              <a:t>Pro přehlednost lze z webových stránek Centra stáhnout soubor, kde jsou vyžadované dokumenty uvedeny viz: http</a:t>
            </a:r>
            <a:r>
              <a:rPr lang="cs-CZ" altLang="cs-CZ" sz="1600" dirty="0"/>
              <a:t>://www.crr.cz/cs/eus/nejcastejsi-otazky/</a:t>
            </a:r>
            <a:endParaRPr lang="cs-CZ" altLang="cs-CZ" sz="1600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 - pravidla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1229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cs-CZ" sz="4000" dirty="0" smtClean="0"/>
              <a:t>Chyby ve veřejných zakázkách – typologie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cs-CZ" sz="4000" dirty="0" smtClean="0"/>
              <a:t>Dopady chyb</a:t>
            </a:r>
            <a:endParaRPr lang="cs-CZ" sz="40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0982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4025" lvl="1" indent="-187325"/>
            <a:r>
              <a:rPr lang="cs-CZ" altLang="cs-CZ" dirty="0"/>
              <a:t>Rizika chybně provedených zadávacích řízení:</a:t>
            </a:r>
          </a:p>
          <a:p>
            <a:pPr marL="898525" lvl="2" indent="-187325"/>
            <a:r>
              <a:rPr lang="cs-CZ" altLang="cs-CZ" dirty="0"/>
              <a:t>pokud není provedeno správně nebo </a:t>
            </a:r>
            <a:r>
              <a:rPr lang="cs-CZ" altLang="cs-CZ" dirty="0" smtClean="0"/>
              <a:t>v možných případech hned (před dokončením nevratných kroků) </a:t>
            </a:r>
            <a:r>
              <a:rPr lang="cs-CZ" altLang="cs-CZ" dirty="0"/>
              <a:t>opraveno, jsou chyby na konci projektu prakticky nenapravitelné</a:t>
            </a:r>
          </a:p>
          <a:p>
            <a:pPr marL="898525" lvl="2" indent="-187325"/>
            <a:r>
              <a:rPr lang="cs-CZ" altLang="cs-CZ" dirty="0" smtClean="0"/>
              <a:t>při </a:t>
            </a:r>
            <a:r>
              <a:rPr lang="cs-CZ" altLang="cs-CZ" dirty="0"/>
              <a:t>použití veřejných finančních prostředků z EU či SR je nutné postupovat v souladu s legislativou a pravidly a principy zadávání EU</a:t>
            </a:r>
          </a:p>
          <a:p>
            <a:pPr marL="898525" lvl="2" indent="-187325"/>
            <a:r>
              <a:rPr lang="cs-CZ" altLang="cs-CZ" dirty="0"/>
              <a:t> podceňování role kontroly </a:t>
            </a:r>
            <a:r>
              <a:rPr lang="cs-CZ" altLang="cs-CZ" dirty="0" smtClean="0"/>
              <a:t>ZŘ/VŘ </a:t>
            </a:r>
            <a:r>
              <a:rPr lang="cs-CZ" altLang="cs-CZ" dirty="0"/>
              <a:t>se nemusí </a:t>
            </a:r>
            <a:r>
              <a:rPr lang="cs-CZ" altLang="cs-CZ" dirty="0" smtClean="0"/>
              <a:t>vyplatit </a:t>
            </a:r>
          </a:p>
          <a:p>
            <a:pPr marL="1354138" lvl="3" indent="-187325"/>
            <a:r>
              <a:rPr lang="cs-CZ" altLang="cs-CZ" dirty="0" smtClean="0"/>
              <a:t>Fázová kontrola – čím dříve je chyba odhalena, tím spíše je možné situaci napravit, </a:t>
            </a:r>
            <a:endParaRPr lang="cs-CZ" altLang="cs-CZ" dirty="0"/>
          </a:p>
          <a:p>
            <a:pPr marL="898525" lvl="2" indent="-187325"/>
            <a:r>
              <a:rPr lang="cs-CZ" altLang="cs-CZ" dirty="0" smtClean="0"/>
              <a:t>náklady </a:t>
            </a:r>
            <a:r>
              <a:rPr lang="cs-CZ" altLang="cs-CZ" dirty="0"/>
              <a:t>vzešlé ze špatně provedeného ZŘ nejsou uznatelným nákladem – vracejí se i po provedených následných kontrolách udržitelnosti </a:t>
            </a:r>
            <a:r>
              <a:rPr lang="cs-CZ" altLang="cs-CZ" dirty="0" smtClean="0"/>
              <a:t>projektu – a to i z rozhodnutí FÚ !!!</a:t>
            </a:r>
          </a:p>
          <a:p>
            <a:pPr marL="898525" lvl="2" indent="-187325"/>
            <a:r>
              <a:rPr lang="cs-CZ" altLang="cs-CZ" u="sng" dirty="0" smtClean="0"/>
              <a:t>Sankce za chybně provedené ZŘ může dosáhnout 100%, prostředky postižené sankcí nelze dále využít pro další aktivity (nejsou disponibilními v rozpočtu)</a:t>
            </a:r>
            <a:endParaRPr lang="cs-CZ" altLang="cs-CZ" u="sng" dirty="0"/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Nejčastější chyby při realizaci VZ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0253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4025" lvl="1" indent="-187325"/>
            <a:r>
              <a:rPr lang="cs-CZ" dirty="0" smtClean="0"/>
              <a:t>Veřejné zakázky – nejčastější pochybení</a:t>
            </a:r>
          </a:p>
          <a:p>
            <a:pPr marL="898525" lvl="2" indent="-187325"/>
            <a:r>
              <a:rPr lang="cs-CZ" dirty="0" smtClean="0"/>
              <a:t>Chybné stanovení předmětu zakázky – služby, dodávky, stavební práce,</a:t>
            </a:r>
          </a:p>
          <a:p>
            <a:pPr marL="898525" lvl="2" indent="-187325"/>
            <a:r>
              <a:rPr lang="cs-CZ" dirty="0" smtClean="0"/>
              <a:t>Chybná aplikace výjimek z působnosti zákona,</a:t>
            </a:r>
          </a:p>
          <a:p>
            <a:pPr marL="898525" lvl="2" indent="-187325"/>
            <a:r>
              <a:rPr lang="cs-CZ" dirty="0" smtClean="0"/>
              <a:t>Nezveřejnění zakázky odpovídajícím způsobem,</a:t>
            </a:r>
          </a:p>
          <a:p>
            <a:pPr marL="898525" lvl="2" indent="-187325"/>
            <a:r>
              <a:rPr lang="cs-CZ" dirty="0" smtClean="0"/>
              <a:t>Přímé oslovení dodavatele bez zákonem stanovených důvodů pro takovéhoto jednání,</a:t>
            </a:r>
          </a:p>
          <a:p>
            <a:pPr marL="898525" lvl="2" indent="-187325"/>
            <a:r>
              <a:rPr lang="cs-CZ" dirty="0" smtClean="0"/>
              <a:t>Neprokázání cenových nabídek minimálně 3 uchazečů resp. průzkumu trhu (program DANUBE),</a:t>
            </a:r>
          </a:p>
          <a:p>
            <a:pPr marL="898525" lvl="2" indent="-187325"/>
            <a:r>
              <a:rPr lang="cs-CZ" dirty="0"/>
              <a:t>Nedostatečné vymezení předmětu </a:t>
            </a:r>
            <a:r>
              <a:rPr lang="cs-CZ" dirty="0" smtClean="0"/>
              <a:t>zakázky (uchazeči nemohou podat srovnatelné a hodnotitelné nabídky)</a:t>
            </a:r>
            <a:endParaRPr lang="cs-CZ" dirty="0"/>
          </a:p>
          <a:p>
            <a:pPr marL="898525" lvl="2" indent="-187325"/>
            <a:r>
              <a:rPr lang="cs-CZ" dirty="0"/>
              <a:t>Porušení zásady rovného zacházení – oslovování uchazečů personálně propojených s osobou zadavatele nebo zvýhodňování uchazeče/uchazečů jiným způsobem (např. přístup k </a:t>
            </a:r>
            <a:r>
              <a:rPr lang="cs-CZ" dirty="0" smtClean="0"/>
              <a:t>informacím)</a:t>
            </a:r>
            <a:endParaRPr lang="cs-CZ" dirty="0"/>
          </a:p>
          <a:p>
            <a:pPr marL="898525" lvl="2" indent="-187325"/>
            <a:r>
              <a:rPr lang="cs-CZ" dirty="0" smtClean="0"/>
              <a:t>Oslovování uchazečů, kteří nemají odbornou způsobilost k realizaci VZ,</a:t>
            </a:r>
          </a:p>
          <a:p>
            <a:pPr marL="898525" lvl="2" indent="-187325"/>
            <a:r>
              <a:rPr lang="cs-CZ" dirty="0" smtClean="0"/>
              <a:t>Opakované oslovování totožného okruhu uchazečů,</a:t>
            </a:r>
          </a:p>
          <a:p>
            <a:pPr marL="898525" lvl="2" indent="-187325"/>
            <a:r>
              <a:rPr lang="cs-CZ" dirty="0" smtClean="0"/>
              <a:t>Chybné stanovení minimálních lhůt pro podání nabídky – nejlépe den po rozhodné skutečnosti pro výpočet a konec lhůty!!!,</a:t>
            </a:r>
          </a:p>
          <a:p>
            <a:pPr marL="711200" lvl="2" indent="0">
              <a:buNone/>
            </a:pPr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Nejčastější chyby při realizaci VZ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2743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4025" lvl="1" indent="-187325"/>
            <a:r>
              <a:rPr lang="cs-CZ" dirty="0" smtClean="0"/>
              <a:t>Veřejné zakázky – nejčastější pochybení</a:t>
            </a:r>
          </a:p>
          <a:p>
            <a:pPr marL="898525" lvl="2" indent="-187325"/>
            <a:r>
              <a:rPr lang="cs-CZ" dirty="0"/>
              <a:t>Chybné nastavení hodnotících </a:t>
            </a:r>
            <a:r>
              <a:rPr lang="cs-CZ" dirty="0" smtClean="0"/>
              <a:t>kritérií:</a:t>
            </a:r>
          </a:p>
          <a:p>
            <a:pPr marL="1452563" lvl="3" indent="-285750">
              <a:buFontTx/>
              <a:buChar char="-"/>
            </a:pPr>
            <a:r>
              <a:rPr lang="cs-CZ" dirty="0" smtClean="0"/>
              <a:t>subjektivní kritéria</a:t>
            </a:r>
            <a:r>
              <a:rPr lang="cs-CZ" dirty="0"/>
              <a:t> </a:t>
            </a:r>
            <a:r>
              <a:rPr lang="cs-CZ" dirty="0" smtClean="0"/>
              <a:t>bez jasného algoritmu měření a výpočtu, </a:t>
            </a:r>
          </a:p>
          <a:p>
            <a:pPr marL="1452563" lvl="3" indent="-285750">
              <a:buFontTx/>
              <a:buChar char="-"/>
            </a:pPr>
            <a:r>
              <a:rPr lang="cs-CZ" dirty="0" smtClean="0"/>
              <a:t>kritéria </a:t>
            </a:r>
            <a:r>
              <a:rPr lang="cs-CZ" dirty="0"/>
              <a:t>nesouvisející s předmětem zakázky, </a:t>
            </a:r>
            <a:endParaRPr lang="cs-CZ" dirty="0" smtClean="0"/>
          </a:p>
          <a:p>
            <a:pPr marL="1452563" lvl="3" indent="-285750">
              <a:buFontTx/>
              <a:buChar char="-"/>
            </a:pPr>
            <a:r>
              <a:rPr lang="cs-CZ" dirty="0" smtClean="0"/>
              <a:t>kritéria </a:t>
            </a:r>
            <a:r>
              <a:rPr lang="cs-CZ" dirty="0"/>
              <a:t>bez určení způsobu přiřazování bodového hodnocení jednotlivým </a:t>
            </a:r>
            <a:r>
              <a:rPr lang="cs-CZ" dirty="0" smtClean="0"/>
              <a:t>kritériím,</a:t>
            </a:r>
          </a:p>
          <a:p>
            <a:pPr marL="1452563" lvl="3" indent="-285750">
              <a:buFontTx/>
              <a:buChar char="-"/>
            </a:pPr>
            <a:r>
              <a:rPr lang="cs-CZ" dirty="0" smtClean="0"/>
              <a:t>Dílčí kritéria nemají přiřazenou váhu,</a:t>
            </a:r>
          </a:p>
          <a:p>
            <a:pPr marL="1452563" lvl="3" indent="-285750">
              <a:buFontTx/>
              <a:buChar char="-"/>
            </a:pPr>
            <a:r>
              <a:rPr lang="cs-CZ" dirty="0" smtClean="0"/>
              <a:t>Je nutné zvážit počet kritérií (nadměrný počet),</a:t>
            </a:r>
          </a:p>
          <a:p>
            <a:pPr marL="1452563" lvl="3" indent="-285750">
              <a:buFontTx/>
              <a:buChar char="-"/>
            </a:pPr>
            <a:r>
              <a:rPr lang="cs-CZ" dirty="0" smtClean="0"/>
              <a:t>Nedostatečný záznam procesu hodnocení (zejména u subjektivních kritérií).</a:t>
            </a:r>
            <a:endParaRPr lang="cs-CZ" dirty="0"/>
          </a:p>
          <a:p>
            <a:pPr marL="898525" lvl="2" indent="-187325"/>
            <a:r>
              <a:rPr lang="cs-CZ" dirty="0" smtClean="0"/>
              <a:t>To co je předmětem smluvních podmínek nemůže být hodnotícím kritériem,</a:t>
            </a:r>
            <a:endParaRPr lang="cs-CZ" dirty="0"/>
          </a:p>
          <a:p>
            <a:pPr marL="898525" lvl="2" indent="-187325"/>
            <a:r>
              <a:rPr lang="cs-CZ" dirty="0"/>
              <a:t>Neposkytnutí dodatečných informací všem </a:t>
            </a:r>
            <a:r>
              <a:rPr lang="cs-CZ" dirty="0" smtClean="0"/>
              <a:t>uchazečům (vždy zveřejňovat, vždy seznamovat všechny uchazeče v uzavřené výzvě)</a:t>
            </a:r>
          </a:p>
          <a:p>
            <a:pPr marL="898525" lvl="2" indent="-187325"/>
            <a:r>
              <a:rPr lang="cs-CZ" dirty="0" smtClean="0"/>
              <a:t>Dělení </a:t>
            </a:r>
            <a:r>
              <a:rPr lang="cs-CZ" dirty="0"/>
              <a:t>předmětu zakázky pod zákonem nebo postupy stanovený limit</a:t>
            </a:r>
            <a:r>
              <a:rPr lang="cs-CZ" dirty="0" smtClean="0"/>
              <a:t>, </a:t>
            </a:r>
          </a:p>
          <a:p>
            <a:pPr marL="898525" lvl="2" indent="-187325"/>
            <a:r>
              <a:rPr lang="cs-CZ" dirty="0" smtClean="0"/>
              <a:t>Stanovení předpokládané hodnoty zakázky bez zohlednění dodávek a služeb, které hodlá pořídit zadavatel v průběhu účetního období</a:t>
            </a:r>
          </a:p>
          <a:p>
            <a:pPr marL="898525" lvl="2" indent="-187325"/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Nejčastější chyby při realizaci VZ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1607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4025" lvl="1" indent="-187325"/>
            <a:r>
              <a:rPr lang="cs-CZ" dirty="0" smtClean="0"/>
              <a:t>Veřejné zakázky – nejčastější pochybení</a:t>
            </a:r>
          </a:p>
          <a:p>
            <a:pPr marL="898525" lvl="2" indent="-187325"/>
            <a:r>
              <a:rPr lang="cs-CZ" dirty="0" smtClean="0"/>
              <a:t>Nevyloučení uchazeče, který vyloučen má být, a to včetně nevyloučení pro mimořádně nízkou nabídkovou cenu,</a:t>
            </a:r>
          </a:p>
          <a:p>
            <a:pPr marL="898525" lvl="2" indent="-187325"/>
            <a:r>
              <a:rPr lang="cs-CZ" dirty="0" smtClean="0"/>
              <a:t>Provedení podstatných změn v zadávacích podmínkách,</a:t>
            </a:r>
          </a:p>
          <a:p>
            <a:pPr marL="898525" lvl="2" indent="-187325"/>
            <a:r>
              <a:rPr lang="cs-CZ" dirty="0" smtClean="0"/>
              <a:t>Provedení změn v nabídkách během hodnocení nabídek,</a:t>
            </a:r>
          </a:p>
          <a:p>
            <a:pPr marL="898525" lvl="2" indent="-187325"/>
            <a:r>
              <a:rPr lang="cs-CZ" dirty="0" smtClean="0"/>
              <a:t>Podstatné změny Smlouvy na plnění zakázek, které by vedly ke změně okruhu uchazečů, změně hodnocení, </a:t>
            </a:r>
            <a:r>
              <a:rPr lang="cs-CZ" smtClean="0"/>
              <a:t>změně výsledku</a:t>
            </a:r>
            <a:endParaRPr lang="cs-CZ" dirty="0" smtClean="0"/>
          </a:p>
          <a:p>
            <a:pPr marL="898525" lvl="2" indent="-187325"/>
            <a:r>
              <a:rPr lang="cs-CZ" dirty="0" smtClean="0"/>
              <a:t>Zadávání dodatečných prací/dodávek dodavateli bez zohlednění povinnosti již provést zadávací/výběrové řízení (50% původní zakázky),</a:t>
            </a:r>
          </a:p>
          <a:p>
            <a:pPr marL="898525" lvl="2" indent="-187325"/>
            <a:r>
              <a:rPr lang="cs-CZ" dirty="0" smtClean="0"/>
              <a:t>Neuchování dokumentace – přenesení povinnosti uchovat dokumentaci na dodavatele nezbavuje zadavatele povinnosti uchovat dokumentaci ve smyslu závazků vyplývajících z programové dokumentace a podmínek, za kterých byla dotace poskytnuta</a:t>
            </a:r>
          </a:p>
          <a:p>
            <a:pPr marL="898525" lvl="2" indent="-187325"/>
            <a:endParaRPr lang="cs-CZ" dirty="0" smtClean="0"/>
          </a:p>
          <a:p>
            <a:pPr marL="898525" lvl="2" indent="-187325"/>
            <a:endParaRPr lang="cs-CZ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Nejčastější chyby při realizaci VZ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8382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4072638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800" dirty="0" smtClean="0"/>
              <a:t>Děkuji za pozornost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sz="1600" i="1" dirty="0" smtClean="0"/>
              <a:t>Ing. Markéta Weingärtnerová </a:t>
            </a:r>
            <a:br>
              <a:rPr lang="cs-CZ" sz="1600" i="1" dirty="0" smtClean="0"/>
            </a:br>
            <a:r>
              <a:rPr lang="cs-CZ" sz="1600" i="1" dirty="0" smtClean="0"/>
              <a:t>Centrum pro regionální rozvoj České republiky</a:t>
            </a:r>
            <a:br>
              <a:rPr lang="cs-CZ" sz="1600" i="1" dirty="0" smtClean="0"/>
            </a:br>
            <a:r>
              <a:rPr lang="cs-CZ" sz="1600" i="1" dirty="0" smtClean="0"/>
              <a:t>Odbor Evropské územní spolupráce</a:t>
            </a:r>
            <a:br>
              <a:rPr lang="cs-CZ" sz="1600" i="1" dirty="0" smtClean="0"/>
            </a:br>
            <a:r>
              <a:rPr lang="cs-CZ" sz="1600" i="1" dirty="0" smtClean="0"/>
              <a:t>U Nákladového nádraží 3144/4</a:t>
            </a:r>
            <a:br>
              <a:rPr lang="cs-CZ" sz="1600" i="1" dirty="0" smtClean="0"/>
            </a:br>
            <a:r>
              <a:rPr lang="cs-CZ" sz="1600" i="1" dirty="0" smtClean="0"/>
              <a:t>130 00 Praha 3</a:t>
            </a:r>
            <a:br>
              <a:rPr lang="cs-CZ" sz="1600" i="1" dirty="0" smtClean="0"/>
            </a:br>
            <a:r>
              <a:rPr lang="cs-CZ" sz="1600" i="1" dirty="0" smtClean="0"/>
              <a:t>M: 0420 724 568 700</a:t>
            </a:r>
            <a:br>
              <a:rPr lang="cs-CZ" sz="1600" i="1" dirty="0" smtClean="0"/>
            </a:br>
            <a:r>
              <a:rPr lang="cs-CZ" sz="1600" i="1" dirty="0" smtClean="0"/>
              <a:t>T: +420 225 855 231</a:t>
            </a:r>
            <a:br>
              <a:rPr lang="cs-CZ" sz="1600" i="1" dirty="0" smtClean="0"/>
            </a:br>
            <a:r>
              <a:rPr lang="cs-CZ" sz="1600" i="1" dirty="0" smtClean="0"/>
              <a:t>E: </a:t>
            </a:r>
            <a:r>
              <a:rPr lang="cs-CZ" sz="1600" i="1" dirty="0" smtClean="0">
                <a:hlinkClick r:id="rId2"/>
              </a:rPr>
              <a:t>marketa.weingartnerova@crr.cz</a:t>
            </a:r>
            <a:r>
              <a:rPr lang="cs-CZ" sz="1600" i="1" dirty="0" smtClean="0"/>
              <a:t/>
            </a:r>
            <a:br>
              <a:rPr lang="cs-CZ" sz="1600" i="1" dirty="0" smtClean="0"/>
            </a:br>
            <a:r>
              <a:rPr lang="cs-CZ" sz="1600" i="1" dirty="0" smtClean="0"/>
              <a:t/>
            </a:r>
            <a:br>
              <a:rPr lang="cs-CZ" sz="1600" i="1" dirty="0" smtClean="0"/>
            </a:br>
            <a:r>
              <a:rPr lang="cs-CZ" i="1" dirty="0" smtClean="0"/>
              <a:t/>
            </a:r>
            <a:br>
              <a:rPr lang="cs-CZ" i="1" dirty="0" smtClean="0"/>
            </a:b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492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</a:t>
            </a:r>
            <a:r>
              <a:rPr lang="cs-CZ" dirty="0" smtClean="0"/>
              <a:t>zakázky – základní právní předpisy</a:t>
            </a:r>
            <a:endParaRPr lang="cs-CZ" altLang="cs-CZ" sz="1600" dirty="0" smtClean="0"/>
          </a:p>
          <a:p>
            <a:pPr marL="898525" lvl="2" indent="-187325"/>
            <a:r>
              <a:rPr lang="cs-CZ" altLang="cs-CZ" dirty="0" smtClean="0"/>
              <a:t>zákon č. 134/2016Sb., </a:t>
            </a:r>
            <a:r>
              <a:rPr lang="cs-CZ" altLang="cs-CZ" dirty="0"/>
              <a:t>ve znění pozdějších a související </a:t>
            </a:r>
            <a:r>
              <a:rPr lang="cs-CZ" altLang="cs-CZ" dirty="0" smtClean="0"/>
              <a:t>legislativa</a:t>
            </a:r>
            <a:endParaRPr lang="cs-CZ" altLang="cs-CZ" sz="1600" dirty="0"/>
          </a:p>
          <a:p>
            <a:pPr marL="898525" lvl="2" indent="-187325"/>
            <a:r>
              <a:rPr lang="cs-CZ" altLang="cs-CZ" dirty="0" smtClean="0"/>
              <a:t>Metodický pokyn pro oblast zadávání zakázek pro programové období 2014-2020</a:t>
            </a:r>
          </a:p>
          <a:p>
            <a:pPr marL="898525" lvl="2" indent="-187325"/>
            <a:r>
              <a:rPr lang="cs-CZ" altLang="cs-CZ" dirty="0"/>
              <a:t>pokud se na zadavatele nebo zakázku zákon nevztahuje, postupuje zadavatel podle Metodického pokynu pro oblast zadávání zakázek pro programové období 2014-2020 (závazné metodiky MMR a NOK)</a:t>
            </a:r>
          </a:p>
          <a:p>
            <a:pPr marL="898525" lvl="2" indent="-187325"/>
            <a:endParaRPr lang="cs-CZ" altLang="cs-CZ" dirty="0"/>
          </a:p>
          <a:p>
            <a:pPr marL="898525" lvl="2" indent="-187325"/>
            <a:r>
              <a:rPr lang="cs-CZ" altLang="cs-CZ" dirty="0"/>
              <a:t>pokud se zadavatel rozhodne použít přísnější postup, musí jej dodržet po celou dobu výběru dodavatele</a:t>
            </a:r>
          </a:p>
          <a:p>
            <a:pPr marL="898525" lvl="2" indent="-187325"/>
            <a:r>
              <a:rPr lang="cs-CZ" altLang="cs-CZ" b="1" dirty="0" smtClean="0"/>
              <a:t>Použití interní směrnice je přípustné, pokud splňuje alespoň požadavky zákona nebo Metodického pokynu, posouzení provádí Kontrolor</a:t>
            </a:r>
          </a:p>
          <a:p>
            <a:pPr marL="898525" lvl="2" indent="-187325"/>
            <a:r>
              <a:rPr lang="cs-CZ" altLang="cs-CZ" b="1" dirty="0" smtClean="0"/>
              <a:t>„Novinky“:</a:t>
            </a:r>
          </a:p>
          <a:p>
            <a:pPr marL="898525" lvl="2" indent="-187325"/>
            <a:r>
              <a:rPr lang="cs-CZ" altLang="cs-CZ" dirty="0" smtClean="0"/>
              <a:t>Požadavky programu – požadavky vyplývající z programové dokumentace</a:t>
            </a:r>
          </a:p>
          <a:p>
            <a:pPr marL="1354138" lvl="3" indent="-187325"/>
            <a:r>
              <a:rPr lang="cs-CZ" altLang="cs-CZ" u="sng" dirty="0" smtClean="0"/>
              <a:t>Váha hodnotících kritérií </a:t>
            </a:r>
          </a:p>
          <a:p>
            <a:pPr marL="1354138" lvl="3" indent="-187325"/>
            <a:r>
              <a:rPr lang="cs-CZ" altLang="cs-CZ" u="sng" dirty="0" err="1" smtClean="0"/>
              <a:t>mezikategorie</a:t>
            </a:r>
            <a:r>
              <a:rPr lang="cs-CZ" altLang="cs-CZ" u="sng" dirty="0" smtClean="0"/>
              <a:t>“ od 5000EUR do 400 tis. CZK –</a:t>
            </a:r>
            <a:r>
              <a:rPr lang="cs-CZ" altLang="cs-CZ" b="1" u="sng" dirty="0" smtClean="0"/>
              <a:t>neplatí pro program INTERREG EUROPE (nutné provést průzkum trhu, adekvátně jej doložit – viz Pokyny pro příjemce)</a:t>
            </a:r>
            <a:endParaRPr lang="cs-CZ" altLang="cs-CZ" u="sng" dirty="0"/>
          </a:p>
          <a:p>
            <a:pPr marL="711200" lvl="2" indent="0">
              <a:buNone/>
            </a:pPr>
            <a:endParaRPr lang="cs-CZ" alt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 – základní právní předpisy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155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</a:t>
            </a:r>
            <a:r>
              <a:rPr lang="cs-CZ" dirty="0" smtClean="0"/>
              <a:t>zakázky</a:t>
            </a:r>
            <a:endParaRPr lang="cs-CZ" altLang="cs-CZ" sz="1600" dirty="0" smtClean="0"/>
          </a:p>
          <a:p>
            <a:pPr marL="898525" lvl="2" indent="-187325"/>
            <a:r>
              <a:rPr lang="cs-CZ" altLang="cs-CZ" dirty="0" smtClean="0"/>
              <a:t>Zákon č. 134/2016Sb.,v platném znění resp. ve znění pozdějších předpisů </a:t>
            </a:r>
            <a:r>
              <a:rPr lang="cs-CZ" altLang="cs-CZ" dirty="0"/>
              <a:t>a související </a:t>
            </a:r>
            <a:r>
              <a:rPr lang="cs-CZ" altLang="cs-CZ" dirty="0" smtClean="0"/>
              <a:t>legislativa (vyhlášky)</a:t>
            </a:r>
          </a:p>
          <a:p>
            <a:pPr marL="898525" lvl="2" indent="-187325"/>
            <a:r>
              <a:rPr lang="cs-CZ" altLang="cs-CZ" dirty="0" smtClean="0"/>
              <a:t>Dle zákona postupují všichni, kteří:</a:t>
            </a:r>
          </a:p>
          <a:p>
            <a:pPr marL="1354138" lvl="3" indent="-187325"/>
            <a:r>
              <a:rPr lang="cs-CZ" altLang="cs-CZ" dirty="0" smtClean="0"/>
              <a:t>nezadávají zakázky  s hodnotou pod zákonným limitem – tzv. zakázky malého rozsahu  (do 2 resp. 6 milionů)</a:t>
            </a:r>
          </a:p>
          <a:p>
            <a:pPr marL="1354138" lvl="3" indent="-187325"/>
            <a:r>
              <a:rPr lang="cs-CZ" altLang="cs-CZ" dirty="0"/>
              <a:t>n</a:t>
            </a:r>
            <a:r>
              <a:rPr lang="cs-CZ" altLang="cs-CZ" dirty="0" smtClean="0"/>
              <a:t>evztahují se na ně obecné výjimky z působnosti zákona dle ustanovení příslušných §</a:t>
            </a:r>
          </a:p>
          <a:p>
            <a:pPr marL="1798638" lvl="4" indent="-187325"/>
            <a:r>
              <a:rPr lang="cs-CZ" altLang="cs-CZ" dirty="0" smtClean="0"/>
              <a:t>Např. podlimitní zakázky s předmětem plnění pro obranu státu. zpravodajského a výzvědného charakteru, zakázky jejichž předmětem je pořízení zbraní, střeliva a zbraňových systémů</a:t>
            </a:r>
          </a:p>
          <a:p>
            <a:pPr marL="98425" indent="-285750">
              <a:spcAft>
                <a:spcPts val="0"/>
              </a:spcAft>
              <a:buFontTx/>
              <a:buChar char="-"/>
            </a:pPr>
            <a:r>
              <a:rPr lang="cs-CZ" altLang="cs-CZ" sz="1600" dirty="0" smtClean="0"/>
              <a:t>U výjimek je obecně nutné se řídit zákonnými pravidly pro jejich aplikaci, které jsou vázány jak na typ zadavatele tak i předmět zakázky</a:t>
            </a:r>
          </a:p>
          <a:p>
            <a:pPr marL="98425" indent="-285750">
              <a:spcAft>
                <a:spcPts val="0"/>
              </a:spcAft>
              <a:buFontTx/>
              <a:buChar char="-"/>
            </a:pPr>
            <a:r>
              <a:rPr lang="cs-CZ" altLang="cs-CZ" sz="1600" dirty="0" smtClean="0"/>
              <a:t>!!! Existuje formulář: List </a:t>
            </a:r>
            <a:r>
              <a:rPr lang="cs-CZ" altLang="cs-CZ" sz="1600" dirty="0" err="1" smtClean="0"/>
              <a:t>of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contracts</a:t>
            </a:r>
            <a:r>
              <a:rPr lang="cs-CZ" altLang="cs-CZ" sz="1600" dirty="0" smtClean="0"/>
              <a:t> (IE) – předkládaný s každou zprávou a formulář Přehled plánovaných a realizovaných ZŘ/VŘ</a:t>
            </a:r>
            <a:endParaRPr lang="cs-CZ" altLang="cs-CZ" sz="16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 – základní právní předpisy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040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</a:t>
            </a:r>
            <a:r>
              <a:rPr lang="cs-CZ" dirty="0" smtClean="0"/>
              <a:t>zakázky   - několik základních pojmů</a:t>
            </a:r>
          </a:p>
          <a:p>
            <a:pPr marL="155575" lvl="1" indent="-342900">
              <a:spcBef>
                <a:spcPct val="20000"/>
              </a:spcBef>
              <a:buAutoNum type="arabicParenR"/>
            </a:pPr>
            <a:r>
              <a:rPr lang="cs-CZ" altLang="cs-CZ" sz="1600" dirty="0" smtClean="0"/>
              <a:t>Zadávací dokumentace – </a:t>
            </a:r>
            <a:r>
              <a:rPr lang="cs-CZ" altLang="cs-CZ" sz="1600" b="0" dirty="0" smtClean="0"/>
              <a:t>soubor dokumentů, požadavků údajů a technických podmínek zadavatele, které vymezují předměte zakázky v takových podrobnostech, aby bylo možné předložit konkrétní a porovnatelné nabídky a musí splňovat minimální náležitosti dle zákona</a:t>
            </a:r>
          </a:p>
          <a:p>
            <a:pPr marL="600075" lvl="2" indent="-342900">
              <a:spcBef>
                <a:spcPct val="20000"/>
              </a:spcBef>
              <a:buAutoNum type="arabicParenR"/>
            </a:pPr>
            <a:r>
              <a:rPr lang="cs-CZ" altLang="cs-CZ" sz="1200" dirty="0" smtClean="0"/>
              <a:t>Obchodní a platební podmínky, podmínky k překročení nabídkové ceny, technické a zvláštní technické podmínky pokud je to odůvodněno předmětem zakázky, opatření k ochraně utajovaných informací, požadavky na varianty nabídek a jejich zpracování, způsob hodnocení nabídek a hodnotící kritéria, požadavky na plnění zakázky, otázka subdodávek, </a:t>
            </a:r>
            <a:r>
              <a:rPr lang="cs-CZ" altLang="cs-CZ" sz="1200" u="sng" dirty="0" smtClean="0"/>
              <a:t>nesmí obsahovat specifikaci v podobě odkazů na obchodní firmy, názvy, specifická označení služeb a dodávek</a:t>
            </a:r>
            <a:endParaRPr lang="cs-CZ" altLang="cs-CZ" sz="1200" b="0" dirty="0" smtClean="0"/>
          </a:p>
          <a:p>
            <a:pPr marL="155575" lvl="1" indent="-342900">
              <a:spcBef>
                <a:spcPct val="20000"/>
              </a:spcBef>
              <a:buAutoNum type="arabicParenR"/>
            </a:pPr>
            <a:r>
              <a:rPr lang="cs-CZ" altLang="cs-CZ" sz="1600" dirty="0" smtClean="0"/>
              <a:t>Zadávací lhůta x lhůta pro podání nabídek – </a:t>
            </a:r>
            <a:r>
              <a:rPr lang="cs-CZ" altLang="cs-CZ" sz="1600" b="0" dirty="0" smtClean="0"/>
              <a:t>doba, po kterou je uchazeč vázán svou nabídkou x lhůta pro předložení nabídek zadavateli</a:t>
            </a:r>
          </a:p>
          <a:p>
            <a:pPr marL="155575" lvl="1" indent="-342900">
              <a:spcBef>
                <a:spcPct val="20000"/>
              </a:spcBef>
              <a:buAutoNum type="arabicParenR"/>
            </a:pPr>
            <a:r>
              <a:rPr lang="cs-CZ" altLang="cs-CZ" sz="1600" dirty="0" smtClean="0"/>
              <a:t>Klasifikace předmětu veřejné zakázky – </a:t>
            </a:r>
            <a:r>
              <a:rPr lang="cs-CZ" altLang="cs-CZ" sz="1600" b="0" dirty="0" smtClean="0"/>
              <a:t>provádí zadavatel, který určuje v oznámení či textu výzvy 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 smtClean="0"/>
              <a:t>Služby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b="0" dirty="0" smtClean="0"/>
              <a:t>Dodávky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 smtClean="0"/>
              <a:t>Stavební práce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b="0" dirty="0" smtClean="0"/>
              <a:t>Smíšený předmět plnění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 smtClean="0"/>
              <a:t>CPV kódy</a:t>
            </a:r>
            <a:endParaRPr lang="cs-CZ" altLang="cs-CZ" sz="1200" b="0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 – základní pojmy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7499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</a:t>
            </a:r>
            <a:r>
              <a:rPr lang="cs-CZ" dirty="0" smtClean="0"/>
              <a:t>zakázky   - několik základních pojmů</a:t>
            </a:r>
          </a:p>
          <a:p>
            <a:pPr marL="0" lvl="1" indent="-187325">
              <a:spcBef>
                <a:spcPct val="20000"/>
              </a:spcBef>
              <a:buNone/>
            </a:pPr>
            <a:endParaRPr lang="cs-CZ" altLang="cs-CZ" sz="1600" dirty="0"/>
          </a:p>
          <a:p>
            <a:pPr marL="155575" lvl="1" indent="-342900">
              <a:spcBef>
                <a:spcPct val="20000"/>
              </a:spcBef>
              <a:buFont typeface="+mj-lt"/>
              <a:buAutoNum type="arabicParenR" startAt="4"/>
            </a:pPr>
            <a:r>
              <a:rPr lang="cs-CZ" altLang="cs-CZ" sz="1600" dirty="0" smtClean="0"/>
              <a:t>Hodnotící kritéria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b="1" dirty="0" smtClean="0"/>
              <a:t>Základní hodnotící kritérium 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 smtClean="0"/>
              <a:t>A) ekonomická výhodnost nabídky nebo 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 smtClean="0"/>
              <a:t>B) nabídková cena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altLang="cs-CZ" sz="1200" dirty="0"/>
          </a:p>
          <a:p>
            <a:pPr marL="257175" lvl="2" indent="0">
              <a:spcBef>
                <a:spcPct val="20000"/>
              </a:spcBef>
              <a:buNone/>
            </a:pPr>
            <a:r>
              <a:rPr lang="cs-CZ" altLang="cs-CZ" sz="1200" dirty="0" smtClean="0"/>
              <a:t>EKONOMICKÝ VÝHODNOST NABÍDKY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 smtClean="0"/>
              <a:t>Hodnocení probíhá podle souboru dílčích kritérií, kdy u ekonomické výhodnosti nabídky musí v souladu s programovou dokumentací u zakázek na dodávky a stavební práce činit váha kritéria nabídková cena minimálně 60% (pro zakázky zahájené v době platnosti první verze Pokynů),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 smtClean="0"/>
              <a:t>Ostatní hodnotící kritéria musí mít vazbu k předmětu zakázky a musí existovat jasný a jednoznačný algoritmus výpočtu hodnocení ve vazbě na přidělené body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b="1" u="sng" dirty="0" smtClean="0"/>
              <a:t>z hlediska kontroly je vždy nutné prokázat, že zvolená dílčí kritéria mají vazbu k předmětu plnění, existuje jasný model přiřazení bodů=ohodnocení a jasný algoritmus výpočtu výsledného hodnocení , včetně přesného zachycení procesu hodnocení = ZÁZNAMY MUSÍ BÝT VEDENY TAK, ABY KONTROLOR MOHL JEDNOZNAČNĚ POSOUDIT PŘIŘAZENÍ BODŮ A VÝSLEDNÉ HODNOCENÍ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altLang="cs-CZ" sz="1200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 – základní pojmy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592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zakázky   - několik základních pojmů</a:t>
            </a:r>
          </a:p>
          <a:p>
            <a:pPr marL="0" lvl="1" indent="-187325">
              <a:spcBef>
                <a:spcPct val="20000"/>
              </a:spcBef>
              <a:buNone/>
            </a:pPr>
            <a:endParaRPr lang="cs-CZ" altLang="cs-CZ" sz="1600" dirty="0"/>
          </a:p>
          <a:p>
            <a:pPr marL="155575" lvl="1" indent="-342900">
              <a:spcBef>
                <a:spcPct val="20000"/>
              </a:spcBef>
              <a:buFont typeface="+mj-lt"/>
              <a:buAutoNum type="arabicParenR" startAt="5"/>
            </a:pPr>
            <a:r>
              <a:rPr lang="cs-CZ" altLang="cs-CZ" sz="1600" dirty="0" smtClean="0"/>
              <a:t>Zakázky mimo režim zákon</a:t>
            </a:r>
          </a:p>
          <a:p>
            <a:pPr marL="257175" lvl="2" indent="0">
              <a:spcBef>
                <a:spcPct val="20000"/>
              </a:spcBef>
              <a:buNone/>
            </a:pPr>
            <a:r>
              <a:rPr lang="cs-CZ" altLang="cs-CZ" sz="1200" dirty="0" smtClean="0"/>
              <a:t> VZMR = zakázka malé hodnoty resp. zakázka s vyšší hodnotou</a:t>
            </a:r>
          </a:p>
          <a:p>
            <a:pPr marL="257175" lvl="2" indent="0">
              <a:spcBef>
                <a:spcPct val="20000"/>
              </a:spcBef>
              <a:buNone/>
            </a:pPr>
            <a:endParaRPr lang="cs-CZ" altLang="cs-CZ" sz="1200" dirty="0" smtClean="0"/>
          </a:p>
          <a:p>
            <a:pPr marL="155575" lvl="1" indent="-342900">
              <a:spcBef>
                <a:spcPct val="20000"/>
              </a:spcBef>
              <a:buFont typeface="+mj-lt"/>
              <a:buAutoNum type="arabicParenR" startAt="5"/>
            </a:pPr>
            <a:r>
              <a:rPr lang="cs-CZ" altLang="cs-CZ" sz="1600" dirty="0" smtClean="0"/>
              <a:t>Zadávací x výběrové řízení – </a:t>
            </a:r>
            <a:r>
              <a:rPr lang="cs-CZ" altLang="cs-CZ" sz="1200" dirty="0">
                <a:solidFill>
                  <a:schemeClr val="tx1"/>
                </a:solidFill>
              </a:rPr>
              <a:t>dle zákona x dle metodického pokynu</a:t>
            </a:r>
          </a:p>
          <a:p>
            <a:pPr marL="155575" lvl="1" indent="-342900">
              <a:spcBef>
                <a:spcPct val="20000"/>
              </a:spcBef>
              <a:buFont typeface="+mj-lt"/>
              <a:buAutoNum type="arabicParenR" startAt="5"/>
            </a:pPr>
            <a:r>
              <a:rPr lang="cs-CZ" altLang="cs-CZ" sz="1600" dirty="0" smtClean="0"/>
              <a:t>Mimořádně nízká nabídková cena</a:t>
            </a:r>
            <a:endParaRPr lang="cs-CZ" altLang="cs-CZ" sz="1600" dirty="0"/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sz="1200" b="1" dirty="0" smtClean="0"/>
              <a:t>Identifikována při posouzení nabídek uchazečů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sz="1200" b="1" dirty="0" smtClean="0"/>
              <a:t>Bez řádného zdůvodnění je nutné tuto nabídku vyloučit, nevyloučení je důvodem pro udělení sankce za pochybení při realizaci veřejné zakázky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sz="1200" b="1" dirty="0"/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sz="1200" b="1" dirty="0" smtClean="0"/>
          </a:p>
          <a:p>
            <a:pPr marL="155575" lvl="1" indent="-342900">
              <a:spcBef>
                <a:spcPct val="20000"/>
              </a:spcBef>
              <a:buFont typeface="+mj-lt"/>
              <a:buAutoNum type="arabicParenR" startAt="5"/>
            </a:pPr>
            <a:r>
              <a:rPr lang="cs-CZ" altLang="cs-CZ" sz="1600" dirty="0" smtClean="0"/>
              <a:t>komise</a:t>
            </a:r>
            <a:endParaRPr lang="cs-CZ" altLang="cs-CZ" sz="1600" dirty="0"/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sz="1200" b="1" dirty="0" smtClean="0"/>
              <a:t>Komise pro otevírání obálek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b="1" dirty="0" smtClean="0"/>
              <a:t>Komise hodnotící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altLang="cs-CZ" sz="1200" b="1" dirty="0"/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altLang="cs-CZ" sz="1200" dirty="0"/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sz="1200" b="1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 </a:t>
            </a:r>
            <a:r>
              <a:rPr lang="cs-CZ" dirty="0" smtClean="0"/>
              <a:t>– základní pojmy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735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cs-CZ" sz="4000" dirty="0" smtClean="0"/>
              <a:t>Postupy dle zákona</a:t>
            </a:r>
          </a:p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cs-CZ" sz="4000" dirty="0" smtClean="0"/>
              <a:t>Postupy dle Metodického pokynu</a:t>
            </a:r>
            <a:endParaRPr lang="cs-CZ" sz="40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1764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</a:t>
            </a:r>
            <a:r>
              <a:rPr lang="cs-CZ" dirty="0" smtClean="0"/>
              <a:t>zakázky – druhy zadávacích řízení dle 137/2006Sb.</a:t>
            </a:r>
          </a:p>
          <a:p>
            <a:pPr marL="98425" lvl="1" indent="-285750">
              <a:spcBef>
                <a:spcPct val="20000"/>
              </a:spcBef>
              <a:buFontTx/>
              <a:buChar char="-"/>
            </a:pPr>
            <a:r>
              <a:rPr lang="cs-CZ" altLang="cs-CZ" sz="1600" dirty="0" smtClean="0"/>
              <a:t>A) Otevřené řízení  - dle § 27</a:t>
            </a:r>
          </a:p>
          <a:p>
            <a:pPr marL="98425" lvl="1" indent="-285750">
              <a:spcBef>
                <a:spcPct val="20000"/>
              </a:spcBef>
              <a:buFontTx/>
              <a:buChar char="-"/>
            </a:pPr>
            <a:r>
              <a:rPr lang="cs-CZ" altLang="cs-CZ" sz="1600" dirty="0" smtClean="0"/>
              <a:t>B) Užší řízení – dle § 28</a:t>
            </a:r>
          </a:p>
          <a:p>
            <a:pPr marL="98425" lvl="1" indent="-285750">
              <a:spcBef>
                <a:spcPct val="20000"/>
              </a:spcBef>
              <a:buFontTx/>
              <a:buChar char="-"/>
            </a:pPr>
            <a:r>
              <a:rPr lang="cs-CZ" altLang="cs-CZ" sz="1600" dirty="0" smtClean="0"/>
              <a:t>C) Jednací řízení s uveřejněním – dle § 29</a:t>
            </a:r>
          </a:p>
          <a:p>
            <a:pPr marL="98425" lvl="1" indent="-285750">
              <a:spcBef>
                <a:spcPct val="20000"/>
              </a:spcBef>
              <a:buFontTx/>
              <a:buChar char="-"/>
            </a:pPr>
            <a:r>
              <a:rPr lang="cs-CZ" altLang="cs-CZ" sz="1600" dirty="0" smtClean="0"/>
              <a:t>D) Jednací řízení bez uveřejnění – dle § 34</a:t>
            </a:r>
          </a:p>
          <a:p>
            <a:pPr marL="98425" lvl="1" indent="-285750">
              <a:spcBef>
                <a:spcPct val="20000"/>
              </a:spcBef>
              <a:buFontTx/>
              <a:buChar char="-"/>
            </a:pPr>
            <a:r>
              <a:rPr lang="cs-CZ" altLang="cs-CZ" sz="1600" dirty="0" smtClean="0"/>
              <a:t>E) Soutěžní dialog  - dle § 35</a:t>
            </a:r>
          </a:p>
          <a:p>
            <a:pPr marL="98425" lvl="1" indent="-285750">
              <a:spcBef>
                <a:spcPct val="20000"/>
              </a:spcBef>
              <a:buFontTx/>
              <a:buChar char="-"/>
            </a:pPr>
            <a:r>
              <a:rPr lang="cs-CZ" altLang="cs-CZ" sz="1600" dirty="0" smtClean="0"/>
              <a:t>F) Zjednodušené podlimitní řízení  - dle § 38</a:t>
            </a:r>
          </a:p>
          <a:p>
            <a:pPr marL="98425" lvl="1" indent="-285750">
              <a:spcBef>
                <a:spcPct val="20000"/>
              </a:spcBef>
              <a:buFontTx/>
              <a:buChar char="-"/>
            </a:pPr>
            <a:endParaRPr lang="cs-CZ" altLang="cs-CZ" sz="1600" dirty="0"/>
          </a:p>
          <a:p>
            <a:pPr marL="98425" lvl="1" indent="-285750">
              <a:spcBef>
                <a:spcPct val="20000"/>
              </a:spcBef>
              <a:buFontTx/>
              <a:buChar char="-"/>
            </a:pPr>
            <a:r>
              <a:rPr lang="cs-CZ" altLang="cs-CZ" sz="1600" dirty="0"/>
              <a:t>Využití forem zadávacích řízení pod písmeny C až F se váže na splnění zákonných podmínek pro jejich aplikaci</a:t>
            </a:r>
          </a:p>
          <a:p>
            <a:pPr marL="98425" lvl="1" indent="-285750">
              <a:spcBef>
                <a:spcPct val="20000"/>
              </a:spcBef>
              <a:buFontTx/>
              <a:buChar char="-"/>
            </a:pPr>
            <a:endParaRPr lang="cs-CZ" altLang="cs-CZ" sz="1600" dirty="0" smtClean="0"/>
          </a:p>
          <a:p>
            <a:pPr marL="98425" lvl="1" indent="-285750">
              <a:spcBef>
                <a:spcPct val="20000"/>
              </a:spcBef>
              <a:buFontTx/>
              <a:buChar char="-"/>
            </a:pPr>
            <a:endParaRPr lang="cs-CZ" altLang="cs-CZ" sz="16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Veřejné zakázky dle zákona – základní pravidla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040864"/>
      </p:ext>
    </p:extLst>
  </p:cSld>
  <p:clrMapOvr>
    <a:masterClrMapping/>
  </p:clrMapOvr>
</p:sld>
</file>

<file path=ppt/theme/theme1.xml><?xml version="1.0" encoding="utf-8"?>
<a:theme xmlns:a="http://schemas.openxmlformats.org/drawingml/2006/main" name="sablona_centrum_201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214</TotalTime>
  <Words>2454</Words>
  <Application>Microsoft Office PowerPoint</Application>
  <PresentationFormat>Předvádění na obrazovce (4:3)</PresentationFormat>
  <Paragraphs>291</Paragraphs>
  <Slides>29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0" baseType="lpstr">
      <vt:lpstr>sablona_centrum_2016</vt:lpstr>
      <vt:lpstr>Seminář „Kontrola výdajů“ </vt:lpstr>
      <vt:lpstr>Veřejné zakázky</vt:lpstr>
      <vt:lpstr>Veřejné zakázky – základní právní předpisy</vt:lpstr>
      <vt:lpstr>Veřejné zakázky – základní právní předpisy</vt:lpstr>
      <vt:lpstr>Veřejné zakázky – základní pojmy</vt:lpstr>
      <vt:lpstr>Veřejné zakázky – základní pojmy</vt:lpstr>
      <vt:lpstr>Veřejné zakázky – základní pojmy</vt:lpstr>
      <vt:lpstr>Veřejné zakázky</vt:lpstr>
      <vt:lpstr>Veřejné zakázky dle zákona – základní pravidla</vt:lpstr>
      <vt:lpstr>Veřejné zakázky dle zákona – základní pravidla</vt:lpstr>
      <vt:lpstr>Veřejné zakázky dle zákona – základní pravidla</vt:lpstr>
      <vt:lpstr>Veřejné zakázky dle zákona – základní pravidla</vt:lpstr>
      <vt:lpstr>Veřejné zakázky mimo režim zákona – základní pravidla</vt:lpstr>
      <vt:lpstr>Veřejné zakázky mimo režim zákona – základní pravidla</vt:lpstr>
      <vt:lpstr>Veřejné zakázky mimo režim zákona – základní pravidla</vt:lpstr>
      <vt:lpstr>Veřejné zakázky mimo režim zákona – základní pravidla</vt:lpstr>
      <vt:lpstr>Veřejné zakázky mimo režim zákona - pravidla</vt:lpstr>
      <vt:lpstr>Veřejné zakázky</vt:lpstr>
      <vt:lpstr>Veřejné zakázky – druhy zadávacích řízení dle 137/2006Sb.</vt:lpstr>
      <vt:lpstr>Veřejné zakázky - pravidla</vt:lpstr>
      <vt:lpstr>Veřejné zakázky - pravidla</vt:lpstr>
      <vt:lpstr>Veřejné zakázky - pravidla</vt:lpstr>
      <vt:lpstr>Veřejné zakázky - pravidla</vt:lpstr>
      <vt:lpstr>Veřejné zakázky</vt:lpstr>
      <vt:lpstr>Nejčastější chyby při realizaci VZ</vt:lpstr>
      <vt:lpstr>Nejčastější chyby při realizaci VZ</vt:lpstr>
      <vt:lpstr>Nejčastější chyby při realizaci VZ</vt:lpstr>
      <vt:lpstr>Nejčastější chyby při realizaci VZ</vt:lpstr>
      <vt:lpstr>Děkuji za pozornost   Ing. Markéta Weingärtnerová  Centrum pro regionální rozvoj České republiky Odbor Evropské územní spolupráce U Nákladového nádraží 3144/4 130 00 Praha 3 M: 0420 724 568 700 T: +420 225 855 231 E: marketa.weingartnerova@crr.cz   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Juránek Vilém</dc:creator>
  <cp:lastModifiedBy>Weingärtnerová Markéta</cp:lastModifiedBy>
  <cp:revision>26</cp:revision>
  <dcterms:created xsi:type="dcterms:W3CDTF">2016-05-13T07:19:23Z</dcterms:created>
  <dcterms:modified xsi:type="dcterms:W3CDTF">2018-05-11T07:53:11Z</dcterms:modified>
</cp:coreProperties>
</file>